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8" r:id="rId2"/>
    <p:sldMasterId id="2147483881" r:id="rId3"/>
    <p:sldMasterId id="2147483884" r:id="rId4"/>
    <p:sldMasterId id="2147483887" r:id="rId5"/>
    <p:sldMasterId id="2147484013" r:id="rId6"/>
    <p:sldMasterId id="2147484016" r:id="rId7"/>
    <p:sldMasterId id="2147484019" r:id="rId8"/>
    <p:sldMasterId id="2147484022" r:id="rId9"/>
    <p:sldMasterId id="2147484025" r:id="rId10"/>
  </p:sldMasterIdLst>
  <p:notesMasterIdLst>
    <p:notesMasterId r:id="rId32"/>
  </p:notesMasterIdLst>
  <p:handoutMasterIdLst>
    <p:handoutMasterId r:id="rId33"/>
  </p:handoutMasterIdLst>
  <p:sldIdLst>
    <p:sldId id="420" r:id="rId11"/>
    <p:sldId id="433" r:id="rId12"/>
    <p:sldId id="444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40" r:id="rId26"/>
    <p:sldId id="459" r:id="rId27"/>
    <p:sldId id="460" r:id="rId28"/>
    <p:sldId id="461" r:id="rId29"/>
    <p:sldId id="462" r:id="rId30"/>
    <p:sldId id="463" r:id="rId3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2438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0646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6207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14513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D86"/>
    <a:srgbClr val="0067B4"/>
    <a:srgbClr val="808080"/>
    <a:srgbClr val="5F5F5F"/>
    <a:srgbClr val="B2B2B2"/>
    <a:srgbClr val="DDDDDD"/>
    <a:srgbClr val="EAEAEA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50" y="13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yant\Documents\ulc.dee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yant\Documents\ulc.cee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yant\Documents\ulc.cee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yant\Documents\ulc.cee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yant\Documents\ulc.cee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ULCE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Sheet1!$R$22</c:f>
              <c:strCache>
                <c:ptCount val="1"/>
                <c:pt idx="0">
                  <c:v>de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Sheet1!$Q$23:$Q$38</c:f>
              <c:numCache>
                <c:formatCode>yyyy</c:formatCode>
                <c:ptCount val="16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</c:numCache>
            </c:numRef>
          </c:cat>
          <c:val>
            <c:numRef>
              <c:f>Sheet1!$R$23:$R$38</c:f>
              <c:numCache>
                <c:formatCode>General</c:formatCode>
                <c:ptCount val="16"/>
                <c:pt idx="0">
                  <c:v>99.997282352918845</c:v>
                </c:pt>
                <c:pt idx="1">
                  <c:v>97.734855489923007</c:v>
                </c:pt>
                <c:pt idx="2">
                  <c:v>98.156442932856777</c:v>
                </c:pt>
                <c:pt idx="3">
                  <c:v>102.96199937908689</c:v>
                </c:pt>
                <c:pt idx="4">
                  <c:v>102.96336113213236</c:v>
                </c:pt>
                <c:pt idx="5">
                  <c:v>100.080064051241</c:v>
                </c:pt>
                <c:pt idx="6">
                  <c:v>96.780364495584706</c:v>
                </c:pt>
                <c:pt idx="7">
                  <c:v>95.353461670897047</c:v>
                </c:pt>
                <c:pt idx="8">
                  <c:v>95.459814721214798</c:v>
                </c:pt>
                <c:pt idx="9">
                  <c:v>99.447937660242474</c:v>
                </c:pt>
                <c:pt idx="10">
                  <c:v>94.938673406497031</c:v>
                </c:pt>
                <c:pt idx="11">
                  <c:v>94.86303698189657</c:v>
                </c:pt>
                <c:pt idx="12">
                  <c:v>93.922336944311724</c:v>
                </c:pt>
                <c:pt idx="13">
                  <c:v>97.967661327472726</c:v>
                </c:pt>
                <c:pt idx="14">
                  <c:v>99.654124504080983</c:v>
                </c:pt>
                <c:pt idx="15">
                  <c:v>96.601932577307636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Sheet1!$S$22</c:f>
              <c:strCache>
                <c:ptCount val="1"/>
                <c:pt idx="0">
                  <c:v>ei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Sheet1!$Q$23:$Q$38</c:f>
              <c:numCache>
                <c:formatCode>yyyy</c:formatCode>
                <c:ptCount val="16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</c:numCache>
            </c:numRef>
          </c:cat>
          <c:val>
            <c:numRef>
              <c:f>Sheet1!$S$23:$S$38</c:f>
              <c:numCache>
                <c:formatCode>General</c:formatCode>
                <c:ptCount val="16"/>
                <c:pt idx="0">
                  <c:v>99.994117259604536</c:v>
                </c:pt>
                <c:pt idx="1">
                  <c:v>103.55848797280483</c:v>
                </c:pt>
                <c:pt idx="2">
                  <c:v>105.31751525122718</c:v>
                </c:pt>
                <c:pt idx="3">
                  <c:v>115.8957955462149</c:v>
                </c:pt>
                <c:pt idx="4">
                  <c:v>122.08442448334156</c:v>
                </c:pt>
                <c:pt idx="5">
                  <c:v>125.29758175667209</c:v>
                </c:pt>
                <c:pt idx="6">
                  <c:v>126.91991185702</c:v>
                </c:pt>
                <c:pt idx="7">
                  <c:v>133.13266599458387</c:v>
                </c:pt>
                <c:pt idx="8">
                  <c:v>141.7592276094436</c:v>
                </c:pt>
                <c:pt idx="9">
                  <c:v>133.54380371355703</c:v>
                </c:pt>
                <c:pt idx="10">
                  <c:v>117.93465161461775</c:v>
                </c:pt>
                <c:pt idx="11">
                  <c:v>113.98896995510705</c:v>
                </c:pt>
                <c:pt idx="12">
                  <c:v>106.95855757430344</c:v>
                </c:pt>
                <c:pt idx="13">
                  <c:v>109.27841348793221</c:v>
                </c:pt>
                <c:pt idx="14">
                  <c:v>106.35464521498446</c:v>
                </c:pt>
                <c:pt idx="15">
                  <c:v>97.523819655067925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Sheet1!$T$22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Sheet1!$Q$23:$Q$38</c:f>
              <c:numCache>
                <c:formatCode>yyyy</c:formatCode>
                <c:ptCount val="16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</c:numCache>
            </c:numRef>
          </c:cat>
          <c:val>
            <c:numRef>
              <c:f>Sheet1!$T$23:$T$38</c:f>
              <c:numCache>
                <c:formatCode>General</c:formatCode>
                <c:ptCount val="16"/>
                <c:pt idx="0">
                  <c:v>100.00320143371007</c:v>
                </c:pt>
                <c:pt idx="1">
                  <c:v>101.48294645187791</c:v>
                </c:pt>
                <c:pt idx="2">
                  <c:v>103.78526017427507</c:v>
                </c:pt>
                <c:pt idx="3">
                  <c:v>109.1460829587699</c:v>
                </c:pt>
                <c:pt idx="4">
                  <c:v>112.54231401562249</c:v>
                </c:pt>
                <c:pt idx="5">
                  <c:v>114.27265455376528</c:v>
                </c:pt>
                <c:pt idx="6">
                  <c:v>116.88175227312745</c:v>
                </c:pt>
                <c:pt idx="7">
                  <c:v>120.88912194805769</c:v>
                </c:pt>
                <c:pt idx="8">
                  <c:v>126.23730521527874</c:v>
                </c:pt>
                <c:pt idx="9">
                  <c:v>124.96532404600865</c:v>
                </c:pt>
                <c:pt idx="10">
                  <c:v>120.09382800064043</c:v>
                </c:pt>
                <c:pt idx="11">
                  <c:v>118.72340636589399</c:v>
                </c:pt>
                <c:pt idx="12">
                  <c:v>110.84348179472914</c:v>
                </c:pt>
                <c:pt idx="13">
                  <c:v>111.73972023661123</c:v>
                </c:pt>
                <c:pt idx="14">
                  <c:v>110.12802182443313</c:v>
                </c:pt>
                <c:pt idx="15">
                  <c:v>106.25182322271392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806480"/>
        <c:axId val="87804912"/>
      </c:lineChart>
      <c:dateAx>
        <c:axId val="87806480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04912"/>
        <c:crosses val="autoZero"/>
        <c:auto val="1"/>
        <c:lblOffset val="100"/>
        <c:baseTimeUnit val="years"/>
      </c:dateAx>
      <c:valAx>
        <c:axId val="87804912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0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czulce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Sheet1!$C$29:$C$50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Sheet1!$D$29:$D$50</c:f>
              <c:numCache>
                <c:formatCode>General</c:formatCode>
                <c:ptCount val="22"/>
                <c:pt idx="0">
                  <c:v>75.959575077588951</c:v>
                </c:pt>
                <c:pt idx="1">
                  <c:v>81.453418821023689</c:v>
                </c:pt>
                <c:pt idx="2">
                  <c:v>90.799178068375795</c:v>
                </c:pt>
                <c:pt idx="3">
                  <c:v>94.64748418309189</c:v>
                </c:pt>
                <c:pt idx="4">
                  <c:v>99.72493632777902</c:v>
                </c:pt>
                <c:pt idx="5">
                  <c:v>98.459948319726863</c:v>
                </c:pt>
                <c:pt idx="6">
                  <c:v>99.99924895485799</c:v>
                </c:pt>
                <c:pt idx="7">
                  <c:v>107.67577672861451</c:v>
                </c:pt>
                <c:pt idx="8">
                  <c:v>126.06860008392694</c:v>
                </c:pt>
                <c:pt idx="9">
                  <c:v>127.12850972639724</c:v>
                </c:pt>
                <c:pt idx="10">
                  <c:v>130.36059638997571</c:v>
                </c:pt>
                <c:pt idx="11">
                  <c:v>136.18412093149936</c:v>
                </c:pt>
                <c:pt idx="12">
                  <c:v>142.86996561321686</c:v>
                </c:pt>
                <c:pt idx="13">
                  <c:v>147.59119166818235</c:v>
                </c:pt>
                <c:pt idx="14">
                  <c:v>164.83501583545998</c:v>
                </c:pt>
                <c:pt idx="15">
                  <c:v>155.8814685384543</c:v>
                </c:pt>
                <c:pt idx="16">
                  <c:v>160.47496338636446</c:v>
                </c:pt>
                <c:pt idx="17">
                  <c:v>165.1918979495463</c:v>
                </c:pt>
                <c:pt idx="18">
                  <c:v>160.91289243259757</c:v>
                </c:pt>
                <c:pt idx="19">
                  <c:v>156.66331642186123</c:v>
                </c:pt>
                <c:pt idx="20">
                  <c:v>146.6808155372955</c:v>
                </c:pt>
                <c:pt idx="21">
                  <c:v>142.3638008268166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Sheet1!$E$28</c:f>
              <c:strCache>
                <c:ptCount val="1"/>
                <c:pt idx="0">
                  <c:v>czulcm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Sheet1!$C$29:$C$50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Sheet1!$E$29:$E$50</c:f>
              <c:numCache>
                <c:formatCode>General</c:formatCode>
                <c:ptCount val="22"/>
                <c:pt idx="0">
                  <c:v>90.54884293650602</c:v>
                </c:pt>
                <c:pt idx="1">
                  <c:v>92.770951828431038</c:v>
                </c:pt>
                <c:pt idx="2">
                  <c:v>99.603264642760067</c:v>
                </c:pt>
                <c:pt idx="3">
                  <c:v>103.31336711838357</c:v>
                </c:pt>
                <c:pt idx="4">
                  <c:v>107.51476875782974</c:v>
                </c:pt>
                <c:pt idx="5">
                  <c:v>98.374553783416303</c:v>
                </c:pt>
                <c:pt idx="6">
                  <c:v>99.998952847195056</c:v>
                </c:pt>
                <c:pt idx="7">
                  <c:v>108.45332758943414</c:v>
                </c:pt>
                <c:pt idx="8">
                  <c:v>121.5782912331195</c:v>
                </c:pt>
                <c:pt idx="9">
                  <c:v>123.85883203869022</c:v>
                </c:pt>
                <c:pt idx="10">
                  <c:v>129.91487342295912</c:v>
                </c:pt>
                <c:pt idx="11">
                  <c:v>129.14890869172154</c:v>
                </c:pt>
                <c:pt idx="12">
                  <c:v>124.58080978979481</c:v>
                </c:pt>
                <c:pt idx="13">
                  <c:v>131.08956699622644</c:v>
                </c:pt>
                <c:pt idx="14">
                  <c:v>135.25820366083144</c:v>
                </c:pt>
                <c:pt idx="15">
                  <c:v>124.18950192752868</c:v>
                </c:pt>
                <c:pt idx="16">
                  <c:v>125.7551428446028</c:v>
                </c:pt>
                <c:pt idx="17">
                  <c:v>126.88153250702361</c:v>
                </c:pt>
                <c:pt idx="18">
                  <c:v>125.97813501427297</c:v>
                </c:pt>
                <c:pt idx="19">
                  <c:v>126.21328082802613</c:v>
                </c:pt>
                <c:pt idx="20">
                  <c:v>116.15701136489893</c:v>
                </c:pt>
                <c:pt idx="21">
                  <c:v>112.91588999834572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Sheet1!$F$28</c:f>
              <c:strCache>
                <c:ptCount val="1"/>
                <c:pt idx="0">
                  <c:v>czex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Sheet1!$C$29:$C$50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Sheet1!$F$29:$F$50</c:f>
              <c:numCache>
                <c:formatCode>General</c:formatCode>
                <c:ptCount val="22"/>
                <c:pt idx="0">
                  <c:v>88.053528544861805</c:v>
                </c:pt>
                <c:pt idx="1">
                  <c:v>89.505504093454533</c:v>
                </c:pt>
                <c:pt idx="2">
                  <c:v>95.267942583378044</c:v>
                </c:pt>
                <c:pt idx="3">
                  <c:v>94.994223239908109</c:v>
                </c:pt>
                <c:pt idx="4">
                  <c:v>99.875649437313044</c:v>
                </c:pt>
                <c:pt idx="5">
                  <c:v>98.878645588392573</c:v>
                </c:pt>
                <c:pt idx="6">
                  <c:v>99.99770512198846</c:v>
                </c:pt>
                <c:pt idx="7">
                  <c:v>103.66277766173081</c:v>
                </c:pt>
                <c:pt idx="8">
                  <c:v>110.27708203860959</c:v>
                </c:pt>
                <c:pt idx="9">
                  <c:v>109.9779243361079</c:v>
                </c:pt>
                <c:pt idx="10">
                  <c:v>111.9237213538393</c:v>
                </c:pt>
                <c:pt idx="11">
                  <c:v>114.02508551881414</c:v>
                </c:pt>
                <c:pt idx="12">
                  <c:v>115.40662533686985</c:v>
                </c:pt>
                <c:pt idx="13">
                  <c:v>116.85212289351635</c:v>
                </c:pt>
                <c:pt idx="14">
                  <c:v>121.61672809726014</c:v>
                </c:pt>
                <c:pt idx="15">
                  <c:v>120.41250104238706</c:v>
                </c:pt>
                <c:pt idx="16">
                  <c:v>118.53909076057498</c:v>
                </c:pt>
                <c:pt idx="17">
                  <c:v>118.32411856539377</c:v>
                </c:pt>
                <c:pt idx="18">
                  <c:v>116.19346393646778</c:v>
                </c:pt>
                <c:pt idx="19">
                  <c:v>115.89476082221664</c:v>
                </c:pt>
                <c:pt idx="20">
                  <c:v>114.79531901743663</c:v>
                </c:pt>
                <c:pt idx="21">
                  <c:v>112.69225162512348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334952"/>
        <c:axId val="175332992"/>
      </c:lineChart>
      <c:dateAx>
        <c:axId val="175334952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332992"/>
        <c:crosses val="autoZero"/>
        <c:auto val="1"/>
        <c:lblOffset val="100"/>
        <c:baseTimeUnit val="years"/>
      </c:dateAx>
      <c:valAx>
        <c:axId val="175332992"/>
        <c:scaling>
          <c:orientation val="minMax"/>
          <c:max val="170"/>
          <c:min val="7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334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hu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Sheet1!$L$28</c:f>
              <c:strCache>
                <c:ptCount val="1"/>
                <c:pt idx="0">
                  <c:v>huulce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Sheet1!$K$29:$K$50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Sheet1!$L$29:$L$50</c:f>
              <c:numCache>
                <c:formatCode>General</c:formatCode>
                <c:ptCount val="22"/>
                <c:pt idx="0">
                  <c:v>97.203956916684831</c:v>
                </c:pt>
                <c:pt idx="1">
                  <c:v>92.512136316414598</c:v>
                </c:pt>
                <c:pt idx="2">
                  <c:v>93.534113879258328</c:v>
                </c:pt>
                <c:pt idx="3">
                  <c:v>99.94864432744744</c:v>
                </c:pt>
                <c:pt idx="4">
                  <c:v>97.061543717499461</c:v>
                </c:pt>
                <c:pt idx="5">
                  <c:v>95.958387329463264</c:v>
                </c:pt>
                <c:pt idx="6">
                  <c:v>100.00383228807105</c:v>
                </c:pt>
                <c:pt idx="7">
                  <c:v>110.63634220144426</c:v>
                </c:pt>
                <c:pt idx="8">
                  <c:v>123.6200833834949</c:v>
                </c:pt>
                <c:pt idx="9">
                  <c:v>128.29796856725042</c:v>
                </c:pt>
                <c:pt idx="10">
                  <c:v>134.29613817100133</c:v>
                </c:pt>
                <c:pt idx="11">
                  <c:v>136.96753869332966</c:v>
                </c:pt>
                <c:pt idx="12">
                  <c:v>129.84253451745082</c:v>
                </c:pt>
                <c:pt idx="13">
                  <c:v>141.47876164695577</c:v>
                </c:pt>
                <c:pt idx="14">
                  <c:v>142.46863338709537</c:v>
                </c:pt>
                <c:pt idx="15">
                  <c:v>128.61559951747074</c:v>
                </c:pt>
                <c:pt idx="16">
                  <c:v>126.90389123967245</c:v>
                </c:pt>
                <c:pt idx="17">
                  <c:v>126.86312542919342</c:v>
                </c:pt>
                <c:pt idx="18">
                  <c:v>123.10191650697072</c:v>
                </c:pt>
                <c:pt idx="19">
                  <c:v>121.15976258957063</c:v>
                </c:pt>
                <c:pt idx="20">
                  <c:v>116.00638477472215</c:v>
                </c:pt>
                <c:pt idx="21">
                  <c:v>115.54246865650789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Sheet1!$M$28</c:f>
              <c:strCache>
                <c:ptCount val="1"/>
                <c:pt idx="0">
                  <c:v>huulcm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Sheet1!$K$29:$K$50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Sheet1!$M$29:$M$50</c:f>
              <c:numCache>
                <c:formatCode>General</c:formatCode>
                <c:ptCount val="22"/>
                <c:pt idx="0">
                  <c:v>105.82468344551492</c:v>
                </c:pt>
                <c:pt idx="1">
                  <c:v>101.65993976593316</c:v>
                </c:pt>
                <c:pt idx="2">
                  <c:v>96.942981151230555</c:v>
                </c:pt>
                <c:pt idx="3">
                  <c:v>98.47199068450287</c:v>
                </c:pt>
                <c:pt idx="4">
                  <c:v>92.011608599174579</c:v>
                </c:pt>
                <c:pt idx="5">
                  <c:v>90.00791165261316</c:v>
                </c:pt>
                <c:pt idx="6">
                  <c:v>99.997416506889792</c:v>
                </c:pt>
                <c:pt idx="7">
                  <c:v>106.56637771892186</c:v>
                </c:pt>
                <c:pt idx="8">
                  <c:v>114.15701202234783</c:v>
                </c:pt>
                <c:pt idx="9">
                  <c:v>110.47594613748262</c:v>
                </c:pt>
                <c:pt idx="10">
                  <c:v>116.86306650387225</c:v>
                </c:pt>
                <c:pt idx="11">
                  <c:v>119.30326890956813</c:v>
                </c:pt>
                <c:pt idx="12">
                  <c:v>112.75513959112334</c:v>
                </c:pt>
                <c:pt idx="13">
                  <c:v>119.76342800695281</c:v>
                </c:pt>
                <c:pt idx="14">
                  <c:v>124.31100198188072</c:v>
                </c:pt>
                <c:pt idx="15">
                  <c:v>119.09029598205316</c:v>
                </c:pt>
                <c:pt idx="16">
                  <c:v>118.16791616459851</c:v>
                </c:pt>
                <c:pt idx="17">
                  <c:v>126.5846936231486</c:v>
                </c:pt>
                <c:pt idx="18">
                  <c:v>122.43918552443775</c:v>
                </c:pt>
                <c:pt idx="19">
                  <c:v>123.88273498708803</c:v>
                </c:pt>
                <c:pt idx="20">
                  <c:v>118.64957697725124</c:v>
                </c:pt>
                <c:pt idx="21">
                  <c:v>118.34016394879669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Sheet1!$N$28</c:f>
              <c:strCache>
                <c:ptCount val="1"/>
                <c:pt idx="0">
                  <c:v>huex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Sheet1!$K$29:$K$50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Sheet1!$N$29:$N$50</c:f>
              <c:numCache>
                <c:formatCode>General</c:formatCode>
                <c:ptCount val="22"/>
                <c:pt idx="0">
                  <c:v>95.236079592618623</c:v>
                </c:pt>
                <c:pt idx="1">
                  <c:v>95.03225846611808</c:v>
                </c:pt>
                <c:pt idx="2">
                  <c:v>95.692659336017527</c:v>
                </c:pt>
                <c:pt idx="3">
                  <c:v>99.811285110694584</c:v>
                </c:pt>
                <c:pt idx="4">
                  <c:v>100.504585549209</c:v>
                </c:pt>
                <c:pt idx="5">
                  <c:v>99.142637695424284</c:v>
                </c:pt>
                <c:pt idx="6">
                  <c:v>100.00421848597064</c:v>
                </c:pt>
                <c:pt idx="7">
                  <c:v>103.50241504104802</c:v>
                </c:pt>
                <c:pt idx="8">
                  <c:v>106.14413258387451</c:v>
                </c:pt>
                <c:pt idx="9">
                  <c:v>104.95543931774289</c:v>
                </c:pt>
                <c:pt idx="10">
                  <c:v>103.94751267400665</c:v>
                </c:pt>
                <c:pt idx="11">
                  <c:v>102.03040506070809</c:v>
                </c:pt>
                <c:pt idx="12">
                  <c:v>99.369493252009249</c:v>
                </c:pt>
                <c:pt idx="13">
                  <c:v>99.101308373773961</c:v>
                </c:pt>
                <c:pt idx="14">
                  <c:v>97.227235123497024</c:v>
                </c:pt>
                <c:pt idx="15">
                  <c:v>93.684558722513586</c:v>
                </c:pt>
                <c:pt idx="16">
                  <c:v>92.341619305101645</c:v>
                </c:pt>
                <c:pt idx="17">
                  <c:v>90.66546141906241</c:v>
                </c:pt>
                <c:pt idx="18">
                  <c:v>87.834463855251286</c:v>
                </c:pt>
                <c:pt idx="19">
                  <c:v>86.817459403276288</c:v>
                </c:pt>
                <c:pt idx="20">
                  <c:v>84.970901912114172</c:v>
                </c:pt>
                <c:pt idx="21">
                  <c:v>82.414680841706002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2152"/>
        <c:axId val="177753632"/>
      </c:lineChart>
      <c:dateAx>
        <c:axId val="10582152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753632"/>
        <c:crosses val="autoZero"/>
        <c:auto val="1"/>
        <c:lblOffset val="100"/>
        <c:baseTimeUnit val="years"/>
      </c:dateAx>
      <c:valAx>
        <c:axId val="177753632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82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pl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Sheet1!$P$28</c:f>
              <c:strCache>
                <c:ptCount val="1"/>
                <c:pt idx="0">
                  <c:v>plulce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Sheet1!$O$29:$O$50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Sheet1!$P$29:$P$50</c:f>
              <c:numCache>
                <c:formatCode>General</c:formatCode>
                <c:ptCount val="22"/>
                <c:pt idx="0">
                  <c:v>79.06347233625533</c:v>
                </c:pt>
                <c:pt idx="1">
                  <c:v>84.034608315267235</c:v>
                </c:pt>
                <c:pt idx="2">
                  <c:v>92.945352755959988</c:v>
                </c:pt>
                <c:pt idx="3">
                  <c:v>96.906462210224618</c:v>
                </c:pt>
                <c:pt idx="4">
                  <c:v>101.22423042013537</c:v>
                </c:pt>
                <c:pt idx="5">
                  <c:v>94.64386994418777</c:v>
                </c:pt>
                <c:pt idx="6">
                  <c:v>100.00378598917257</c:v>
                </c:pt>
                <c:pt idx="7">
                  <c:v>114.36957015195883</c:v>
                </c:pt>
                <c:pt idx="8">
                  <c:v>104.38854510282141</c:v>
                </c:pt>
                <c:pt idx="9">
                  <c:v>89.046382821473344</c:v>
                </c:pt>
                <c:pt idx="10">
                  <c:v>84.39411802280101</c:v>
                </c:pt>
                <c:pt idx="11">
                  <c:v>93.914350112697221</c:v>
                </c:pt>
                <c:pt idx="12">
                  <c:v>95.413268427436364</c:v>
                </c:pt>
                <c:pt idx="13">
                  <c:v>98.963728087603144</c:v>
                </c:pt>
                <c:pt idx="14">
                  <c:v>112.59929257543642</c:v>
                </c:pt>
                <c:pt idx="15">
                  <c:v>89.670547116099698</c:v>
                </c:pt>
                <c:pt idx="16">
                  <c:v>98.968315470046619</c:v>
                </c:pt>
                <c:pt idx="17">
                  <c:v>96.349823886560202</c:v>
                </c:pt>
                <c:pt idx="18">
                  <c:v>93.235027047470354</c:v>
                </c:pt>
                <c:pt idx="19">
                  <c:v>93.446012317053643</c:v>
                </c:pt>
                <c:pt idx="20">
                  <c:v>93.157236558525923</c:v>
                </c:pt>
                <c:pt idx="21">
                  <c:v>90.983059933264798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Sheet1!$Q$28</c:f>
              <c:strCache>
                <c:ptCount val="1"/>
                <c:pt idx="0">
                  <c:v>plulcm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Sheet1!$O$29:$O$50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Sheet1!$Q$29:$Q$50</c:f>
              <c:numCache>
                <c:formatCode>General</c:formatCode>
                <c:ptCount val="22"/>
                <c:pt idx="0">
                  <c:v>90.78865731949972</c:v>
                </c:pt>
                <c:pt idx="1">
                  <c:v>93.862875433402493</c:v>
                </c:pt>
                <c:pt idx="2">
                  <c:v>102.93192257100694</c:v>
                </c:pt>
                <c:pt idx="3">
                  <c:v>108.16286928399877</c:v>
                </c:pt>
                <c:pt idx="4">
                  <c:v>112.54629464432158</c:v>
                </c:pt>
                <c:pt idx="5">
                  <c:v>104.21604254632216</c:v>
                </c:pt>
                <c:pt idx="6">
                  <c:v>99.995847751884057</c:v>
                </c:pt>
                <c:pt idx="7">
                  <c:v>113.16916656950804</c:v>
                </c:pt>
                <c:pt idx="8">
                  <c:v>98.585069644051643</c:v>
                </c:pt>
                <c:pt idx="9">
                  <c:v>81.23608276150641</c:v>
                </c:pt>
                <c:pt idx="10">
                  <c:v>76.332059389525313</c:v>
                </c:pt>
                <c:pt idx="11">
                  <c:v>86.617583369423997</c:v>
                </c:pt>
                <c:pt idx="12">
                  <c:v>83.783707721769133</c:v>
                </c:pt>
                <c:pt idx="13">
                  <c:v>86.293735198685653</c:v>
                </c:pt>
                <c:pt idx="14">
                  <c:v>95.238209097702068</c:v>
                </c:pt>
                <c:pt idx="15">
                  <c:v>68.67604014595581</c:v>
                </c:pt>
                <c:pt idx="16">
                  <c:v>78.1128500972426</c:v>
                </c:pt>
                <c:pt idx="17">
                  <c:v>75.691252884287692</c:v>
                </c:pt>
                <c:pt idx="18">
                  <c:v>71.667673978477268</c:v>
                </c:pt>
                <c:pt idx="19">
                  <c:v>72.377787298892443</c:v>
                </c:pt>
                <c:pt idx="20">
                  <c:v>70.35394638050478</c:v>
                </c:pt>
                <c:pt idx="21">
                  <c:v>68.808022168144916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Sheet1!$R$28</c:f>
              <c:strCache>
                <c:ptCount val="1"/>
                <c:pt idx="0">
                  <c:v>plex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Sheet1!$O$29:$O$50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Sheet1!$R$29:$R$50</c:f>
              <c:numCache>
                <c:formatCode>General</c:formatCode>
                <c:ptCount val="22"/>
                <c:pt idx="0">
                  <c:v>91.265293057434519</c:v>
                </c:pt>
                <c:pt idx="1">
                  <c:v>91.099622469880046</c:v>
                </c:pt>
                <c:pt idx="2">
                  <c:v>91.015863735975387</c:v>
                </c:pt>
                <c:pt idx="3">
                  <c:v>94.32358904050318</c:v>
                </c:pt>
                <c:pt idx="4">
                  <c:v>103.4087931965587</c:v>
                </c:pt>
                <c:pt idx="5">
                  <c:v>99.795142544701889</c:v>
                </c:pt>
                <c:pt idx="6">
                  <c:v>99.999181310295143</c:v>
                </c:pt>
                <c:pt idx="7">
                  <c:v>109.96170268943797</c:v>
                </c:pt>
                <c:pt idx="8">
                  <c:v>110.9696350137208</c:v>
                </c:pt>
                <c:pt idx="9">
                  <c:v>106.29379123374126</c:v>
                </c:pt>
                <c:pt idx="10">
                  <c:v>111.13191823372135</c:v>
                </c:pt>
                <c:pt idx="11">
                  <c:v>118.60989206499822</c:v>
                </c:pt>
                <c:pt idx="12">
                  <c:v>122.16220618160902</c:v>
                </c:pt>
                <c:pt idx="13">
                  <c:v>128.04647076780546</c:v>
                </c:pt>
                <c:pt idx="14">
                  <c:v>133.80671302263897</c:v>
                </c:pt>
                <c:pt idx="15">
                  <c:v>126.78499797352413</c:v>
                </c:pt>
                <c:pt idx="16">
                  <c:v>130.79338420912785</c:v>
                </c:pt>
                <c:pt idx="17">
                  <c:v>130.51128585492506</c:v>
                </c:pt>
                <c:pt idx="18">
                  <c:v>129.61295595183205</c:v>
                </c:pt>
                <c:pt idx="19">
                  <c:v>130.90716417105625</c:v>
                </c:pt>
                <c:pt idx="20">
                  <c:v>132.48913293167939</c:v>
                </c:pt>
                <c:pt idx="21">
                  <c:v>131.76321835557602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264720"/>
        <c:axId val="132088296"/>
      </c:lineChart>
      <c:dateAx>
        <c:axId val="230264720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88296"/>
        <c:crosses val="autoZero"/>
        <c:auto val="1"/>
        <c:lblOffset val="100"/>
        <c:baseTimeUnit val="years"/>
      </c:dateAx>
      <c:valAx>
        <c:axId val="132088296"/>
        <c:scaling>
          <c:orientation val="minMax"/>
          <c:max val="140"/>
          <c:min val="6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26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sk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Sheet1!$X$28</c:f>
              <c:strCache>
                <c:ptCount val="1"/>
                <c:pt idx="0">
                  <c:v>skulce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Sheet1!$W$29:$W$50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Sheet1!$X$29:$X$50</c:f>
              <c:numCache>
                <c:formatCode>General</c:formatCode>
                <c:ptCount val="22"/>
                <c:pt idx="0">
                  <c:v>111.90395382938219</c:v>
                </c:pt>
                <c:pt idx="1">
                  <c:v>88.755239858344822</c:v>
                </c:pt>
                <c:pt idx="2">
                  <c:v>91.646471357626126</c:v>
                </c:pt>
                <c:pt idx="3">
                  <c:v>100.01055654651408</c:v>
                </c:pt>
                <c:pt idx="4">
                  <c:v>99.79921241361896</c:v>
                </c:pt>
                <c:pt idx="5">
                  <c:v>91.396858015600998</c:v>
                </c:pt>
                <c:pt idx="6">
                  <c:v>100.00200142046714</c:v>
                </c:pt>
                <c:pt idx="7">
                  <c:v>98.142536763838478</c:v>
                </c:pt>
                <c:pt idx="8">
                  <c:v>101.29290633604917</c:v>
                </c:pt>
                <c:pt idx="9">
                  <c:v>108.36242843790076</c:v>
                </c:pt>
                <c:pt idx="10">
                  <c:v>115.48842607762786</c:v>
                </c:pt>
                <c:pt idx="11">
                  <c:v>122.05541315757353</c:v>
                </c:pt>
                <c:pt idx="12">
                  <c:v>127.5010311645749</c:v>
                </c:pt>
                <c:pt idx="13">
                  <c:v>138.28158567708485</c:v>
                </c:pt>
                <c:pt idx="14">
                  <c:v>149.95169767363367</c:v>
                </c:pt>
                <c:pt idx="15">
                  <c:v>163.31010764131995</c:v>
                </c:pt>
                <c:pt idx="16">
                  <c:v>158.00175978483244</c:v>
                </c:pt>
                <c:pt idx="17">
                  <c:v>158.84448591076756</c:v>
                </c:pt>
                <c:pt idx="18">
                  <c:v>155.92370662522382</c:v>
                </c:pt>
                <c:pt idx="19">
                  <c:v>156.2533121702991</c:v>
                </c:pt>
                <c:pt idx="20">
                  <c:v>156.47193234630012</c:v>
                </c:pt>
                <c:pt idx="21">
                  <c:v>153.54186811364551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Sheet1!$Y$28</c:f>
              <c:strCache>
                <c:ptCount val="1"/>
                <c:pt idx="0">
                  <c:v>skulcm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Sheet1!$W$29:$W$50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Sheet1!$Y$29:$Y$50</c:f>
              <c:numCache>
                <c:formatCode>General</c:formatCode>
                <c:ptCount val="22"/>
                <c:pt idx="0">
                  <c:v>114.77824300225849</c:v>
                </c:pt>
                <c:pt idx="1">
                  <c:v>92.909749587806488</c:v>
                </c:pt>
                <c:pt idx="2">
                  <c:v>98.885302376241981</c:v>
                </c:pt>
                <c:pt idx="3">
                  <c:v>109.76582638819492</c:v>
                </c:pt>
                <c:pt idx="4">
                  <c:v>97.820328096198821</c:v>
                </c:pt>
                <c:pt idx="5">
                  <c:v>97.638764927751239</c:v>
                </c:pt>
                <c:pt idx="6">
                  <c:v>100.00196884724042</c:v>
                </c:pt>
                <c:pt idx="7">
                  <c:v>90.648592978106038</c:v>
                </c:pt>
                <c:pt idx="8">
                  <c:v>93.72043987341695</c:v>
                </c:pt>
                <c:pt idx="9">
                  <c:v>94.895746979976437</c:v>
                </c:pt>
                <c:pt idx="10">
                  <c:v>89.179309484824756</c:v>
                </c:pt>
                <c:pt idx="11">
                  <c:v>88.880988356590521</c:v>
                </c:pt>
                <c:pt idx="12">
                  <c:v>92.837920120604991</c:v>
                </c:pt>
                <c:pt idx="13">
                  <c:v>99.589170428627341</c:v>
                </c:pt>
                <c:pt idx="14">
                  <c:v>107.64170451811302</c:v>
                </c:pt>
                <c:pt idx="15">
                  <c:v>111.60388720188138</c:v>
                </c:pt>
                <c:pt idx="16">
                  <c:v>95.777417146162264</c:v>
                </c:pt>
                <c:pt idx="17">
                  <c:v>100.32630913683992</c:v>
                </c:pt>
                <c:pt idx="18">
                  <c:v>101.29719777434798</c:v>
                </c:pt>
                <c:pt idx="19">
                  <c:v>102.88707422352628</c:v>
                </c:pt>
                <c:pt idx="20">
                  <c:v>97.763868144464027</c:v>
                </c:pt>
                <c:pt idx="21">
                  <c:v>96.065691611510147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Sheet1!$Z$28</c:f>
              <c:strCache>
                <c:ptCount val="1"/>
                <c:pt idx="0">
                  <c:v>skex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Sheet1!$W$29:$W$50</c:f>
              <c:numCache>
                <c:formatCode>yyyy</c:formatCode>
                <c:ptCount val="22"/>
                <c:pt idx="0">
                  <c:v>34335</c:v>
                </c:pt>
                <c:pt idx="1">
                  <c:v>34700</c:v>
                </c:pt>
                <c:pt idx="2">
                  <c:v>35065</c:v>
                </c:pt>
                <c:pt idx="3">
                  <c:v>35431</c:v>
                </c:pt>
                <c:pt idx="4">
                  <c:v>35796</c:v>
                </c:pt>
                <c:pt idx="5">
                  <c:v>36161</c:v>
                </c:pt>
                <c:pt idx="6">
                  <c:v>36526</c:v>
                </c:pt>
                <c:pt idx="7">
                  <c:v>36892</c:v>
                </c:pt>
                <c:pt idx="8">
                  <c:v>37257</c:v>
                </c:pt>
                <c:pt idx="9">
                  <c:v>37622</c:v>
                </c:pt>
                <c:pt idx="10">
                  <c:v>37987</c:v>
                </c:pt>
                <c:pt idx="11">
                  <c:v>38353</c:v>
                </c:pt>
                <c:pt idx="12">
                  <c:v>38718</c:v>
                </c:pt>
                <c:pt idx="13">
                  <c:v>39083</c:v>
                </c:pt>
                <c:pt idx="14">
                  <c:v>39448</c:v>
                </c:pt>
                <c:pt idx="15">
                  <c:v>39814</c:v>
                </c:pt>
                <c:pt idx="16">
                  <c:v>40179</c:v>
                </c:pt>
                <c:pt idx="17">
                  <c:v>40544</c:v>
                </c:pt>
                <c:pt idx="18">
                  <c:v>40909</c:v>
                </c:pt>
                <c:pt idx="19">
                  <c:v>41275</c:v>
                </c:pt>
                <c:pt idx="20">
                  <c:v>41640</c:v>
                </c:pt>
                <c:pt idx="21">
                  <c:v>42005</c:v>
                </c:pt>
              </c:numCache>
            </c:numRef>
          </c:cat>
          <c:val>
            <c:numRef>
              <c:f>Sheet1!$Z$29:$Z$50</c:f>
              <c:numCache>
                <c:formatCode>General</c:formatCode>
                <c:ptCount val="22"/>
                <c:pt idx="0">
                  <c:v>94.394614524796921</c:v>
                </c:pt>
                <c:pt idx="1">
                  <c:v>97.787963896879987</c:v>
                </c:pt>
                <c:pt idx="2">
                  <c:v>100.11445445782648</c:v>
                </c:pt>
                <c:pt idx="3">
                  <c:v>107.58213136527806</c:v>
                </c:pt>
                <c:pt idx="4">
                  <c:v>98.610149907495384</c:v>
                </c:pt>
                <c:pt idx="5">
                  <c:v>86.950657720853442</c:v>
                </c:pt>
                <c:pt idx="6">
                  <c:v>99.995505429711471</c:v>
                </c:pt>
                <c:pt idx="7">
                  <c:v>101.46183260778301</c:v>
                </c:pt>
                <c:pt idx="8">
                  <c:v>104.21833540658058</c:v>
                </c:pt>
                <c:pt idx="9">
                  <c:v>111.90642487499819</c:v>
                </c:pt>
                <c:pt idx="10">
                  <c:v>117.39865969464651</c:v>
                </c:pt>
                <c:pt idx="11">
                  <c:v>120.20675561966583</c:v>
                </c:pt>
                <c:pt idx="12">
                  <c:v>124.25992791569185</c:v>
                </c:pt>
                <c:pt idx="13">
                  <c:v>136.05015497932854</c:v>
                </c:pt>
                <c:pt idx="14">
                  <c:v>145.39580009273047</c:v>
                </c:pt>
                <c:pt idx="15">
                  <c:v>149.79656597022463</c:v>
                </c:pt>
                <c:pt idx="16">
                  <c:v>147.05898351803148</c:v>
                </c:pt>
                <c:pt idx="17">
                  <c:v>147.25220542888744</c:v>
                </c:pt>
                <c:pt idx="18">
                  <c:v>145.68022749440158</c:v>
                </c:pt>
                <c:pt idx="19">
                  <c:v>144.64010626657287</c:v>
                </c:pt>
                <c:pt idx="20">
                  <c:v>140.76451636867361</c:v>
                </c:pt>
                <c:pt idx="21">
                  <c:v>136.50687049932353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292456"/>
        <c:axId val="332636128"/>
      </c:lineChart>
      <c:dateAx>
        <c:axId val="17529245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636128"/>
        <c:crosses val="autoZero"/>
        <c:auto val="1"/>
        <c:lblOffset val="100"/>
        <c:baseTimeUnit val="years"/>
      </c:dateAx>
      <c:valAx>
        <c:axId val="332636128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2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BE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7AA8DB-CFE9-48DB-8AB4-1DD2D943D02F}" type="datetimeFigureOut">
              <a:rPr lang="fr-BE" altLang="fr-FR"/>
              <a:pPr/>
              <a:t>27/05/2016</a:t>
            </a:fld>
            <a:endParaRPr lang="fr-BE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18EF3E-03E0-4539-9B33-B0A4F16006E6}" type="slidenum">
              <a:rPr lang="fr-BE" altLang="fr-FR"/>
              <a:pPr/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5004148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26BB2-7AFC-4B37-906C-FA409C14DB71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17475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64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145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7187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26254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80625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3500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798639"/>
            <a:ext cx="5686424" cy="507831"/>
          </a:xfrm>
          <a:solidFill>
            <a:srgbClr val="003F72"/>
          </a:solidFill>
          <a:extLst/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932"/>
            <a:ext cx="8348663" cy="365125"/>
          </a:xfrm>
          <a:extLst/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5226635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26C60-99D0-4A63-8A62-1210815ED80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8582743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40" y="323920"/>
            <a:ext cx="2085975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920"/>
            <a:ext cx="6110288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E250F-B2C9-4F71-8E77-C8C6D06293EE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5654177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189" indent="-1131189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10" rIns="68110" anchor="b"/>
          <a:lstStyle>
            <a:lvl1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710" indent="-6747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710" indent="-6747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573960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91"/>
            <a:ext cx="5686424" cy="110395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4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9613257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364" indent="-113136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20" rIns="68120" anchor="b"/>
          <a:lstStyle>
            <a:lvl1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814" indent="-67481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814" indent="-67481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6437752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83"/>
            <a:ext cx="5686424" cy="1103973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41899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715" indent="-1131715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41" rIns="68141" anchor="b"/>
          <a:lstStyle>
            <a:lvl1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022" indent="-67502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022" indent="-67502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1886574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69"/>
            <a:ext cx="5686424" cy="110399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236170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240" indent="-1132240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72" rIns="68172" anchor="b"/>
          <a:lstStyle>
            <a:lvl1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335" indent="-675335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335" indent="-675335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0735595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46"/>
            <a:ext cx="5686424" cy="110403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720700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42FED-0780-4EEB-951E-B9AE4361AB55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1009572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942" indent="-113294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14" rIns="68214" anchor="b"/>
          <a:lstStyle>
            <a:lvl1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753" indent="-675753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753" indent="-675753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22415256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16"/>
            <a:ext cx="5686424" cy="110409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4085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3994" indent="-113399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76" rIns="68276" anchor="b"/>
          <a:lstStyle>
            <a:lvl1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6380" indent="-67638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6380" indent="-67638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8108228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69"/>
            <a:ext cx="5686424" cy="1104171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7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55389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5222" indent="-113522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350" rIns="68350" anchor="b"/>
          <a:lstStyle>
            <a:lvl1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110" indent="-6771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110" indent="-6771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7860356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18"/>
            <a:ext cx="5686424" cy="1104264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9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526067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6628" indent="-1136628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433" rIns="68433" anchor="b"/>
          <a:lstStyle>
            <a:lvl1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952" indent="-67795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952" indent="-67795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80615355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151"/>
            <a:ext cx="5686424" cy="1104377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7634741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8214" indent="-113821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" y="6416347"/>
            <a:ext cx="9144000" cy="441654"/>
          </a:xfrm>
        </p:spPr>
        <p:txBody>
          <a:bodyPr lIns="68526" rIns="68526" anchor="b"/>
          <a:lstStyle>
            <a:lvl1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8900" indent="-67890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8900" indent="-67890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7457319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083"/>
            <a:ext cx="5686424" cy="110450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2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74295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368" indent="0">
              <a:buNone/>
              <a:defRPr sz="1800"/>
            </a:lvl2pPr>
            <a:lvl3pPr marL="908751" indent="0">
              <a:buNone/>
              <a:defRPr sz="1600"/>
            </a:lvl3pPr>
            <a:lvl4pPr marL="1363124" indent="0">
              <a:buNone/>
              <a:defRPr sz="1400"/>
            </a:lvl4pPr>
            <a:lvl5pPr marL="1817497" indent="0">
              <a:buNone/>
              <a:defRPr sz="1400"/>
            </a:lvl5pPr>
            <a:lvl6pPr marL="2271872" indent="0">
              <a:buNone/>
              <a:defRPr sz="1400"/>
            </a:lvl6pPr>
            <a:lvl7pPr marL="2726254" indent="0">
              <a:buNone/>
              <a:defRPr sz="1400"/>
            </a:lvl7pPr>
            <a:lvl8pPr marL="3180625" indent="0">
              <a:buNone/>
              <a:defRPr sz="1400"/>
            </a:lvl8pPr>
            <a:lvl9pPr marL="363500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7E3E2-048E-43AB-A4D3-18864879ADD7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6987665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1"/>
            <a:ext cx="4097338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0" y="1600201"/>
            <a:ext cx="4098925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22A41-57C4-4D4E-A1BF-36577965C5C5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4348516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80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7" y="1535180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D6258-18FA-4021-B03E-E51352B41ED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1386392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DB583-0C83-4C21-84EC-4703662DCC24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6284634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833A3-A139-4283-AC90-4717D7CA3DA2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2757207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118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BA00B-FB5C-44DB-8BB4-0EB9CC31E867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7576357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68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368" indent="0">
              <a:buNone/>
              <a:defRPr sz="2800"/>
            </a:lvl2pPr>
            <a:lvl3pPr marL="908751" indent="0">
              <a:buNone/>
              <a:defRPr sz="2400"/>
            </a:lvl3pPr>
            <a:lvl4pPr marL="1363124" indent="0">
              <a:buNone/>
              <a:defRPr sz="2000"/>
            </a:lvl4pPr>
            <a:lvl5pPr marL="1817497" indent="0">
              <a:buNone/>
              <a:defRPr sz="2000"/>
            </a:lvl5pPr>
            <a:lvl6pPr marL="2271872" indent="0">
              <a:buNone/>
              <a:defRPr sz="2000"/>
            </a:lvl6pPr>
            <a:lvl7pPr marL="2726254" indent="0">
              <a:buNone/>
              <a:defRPr sz="2000"/>
            </a:lvl7pPr>
            <a:lvl8pPr marL="3180625" indent="0">
              <a:buNone/>
              <a:defRPr sz="2000"/>
            </a:lvl8pPr>
            <a:lvl9pPr marL="363500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40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31D16-9450-4883-A273-86234F9F00E5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9365640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rgbClr val="005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</a:defRPr>
            </a:lvl1pPr>
          </a:lstStyle>
          <a:p>
            <a:fld id="{070F97CB-11BE-4FE4-A10A-7CA2C6A6BA2F}" type="slidenum">
              <a:rPr lang="en-GB" altLang="fr-FR"/>
              <a:pPr/>
              <a:t>‹#›</a:t>
            </a:fld>
            <a:endParaRPr lang="en-GB" altLang="fr-FR"/>
          </a:p>
        </p:txBody>
      </p:sp>
      <p:pic>
        <p:nvPicPr>
          <p:cNvPr id="1031" name="Picture 7" descr="logoty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pitchFamily="34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pitchFamily="34" charset="0"/>
        <a:buChar char="●"/>
        <a:defRPr sz="22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●"/>
        <a:defRPr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6" tIns="43990" rIns="68526" bIns="439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97" tIns="0" rIns="1799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300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71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25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38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51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70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72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14210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33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846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5598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7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4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3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10" tIns="43721" rIns="68110" bIns="4372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7" tIns="0" rIns="1788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92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29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6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291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21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8684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298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29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1596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298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61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91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216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52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8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1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4439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20" tIns="43728" rIns="68120" bIns="437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93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41" tIns="43741" rIns="68141" bIns="4374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895" tIns="0" rIns="17895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94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5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54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06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499845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4359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8880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3393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1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033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6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06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575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09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61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612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172" tIns="43761" rIns="68172" bIns="437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03" tIns="0" rIns="1790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95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72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4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418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90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1006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5732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0464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5190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22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55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81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90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33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36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09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819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214" tIns="43787" rIns="68214" bIns="4378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14" tIns="0" rIns="1791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96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00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01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50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0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36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192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255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7564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257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758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05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01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02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033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042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058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06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07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276" tIns="43826" rIns="68276" bIns="4382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31" tIns="0" rIns="1793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7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4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8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629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172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5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0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48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0313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5748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11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2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865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29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72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15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59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02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46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350" tIns="43872" rIns="68350" bIns="43872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50" tIns="0" rIns="1795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98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9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18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778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370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1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6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2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07599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3525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9454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5381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24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55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8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0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3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56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48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41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33" tIns="43928" rIns="68433" bIns="439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72" tIns="0" rIns="1797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9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649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298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947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597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3pPr>
      <a:lvl4pPr marL="1368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4pPr>
      <a:lvl5pPr marL="18256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defRPr sz="1300">
          <a:solidFill>
            <a:schemeClr val="tx1"/>
          </a:solidFill>
          <a:latin typeface="+mj-lt"/>
        </a:defRPr>
      </a:lvl5pPr>
      <a:lvl6pPr marL="2510708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7200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3693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0186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87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7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7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5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56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4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938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3"/>
            <a:ext cx="8136903" cy="3096345"/>
          </a:xfrm>
        </p:spPr>
        <p:txBody>
          <a:bodyPr/>
          <a:lstStyle/>
          <a:p>
            <a:pPr algn="ctr"/>
            <a:r>
              <a:rPr lang="en-GB" sz="4800" dirty="0"/>
              <a:t>Unit labour </a:t>
            </a:r>
            <a:r>
              <a:rPr lang="en-GB" sz="4800" dirty="0" smtClean="0"/>
              <a:t>costs: a meaningless </a:t>
            </a:r>
            <a:r>
              <a:rPr lang="en-GB" sz="4800" dirty="0"/>
              <a:t>measure of competitiveness for </a:t>
            </a:r>
            <a:r>
              <a:rPr lang="en-GB" sz="4800" dirty="0" smtClean="0"/>
              <a:t>east-central Europe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645024"/>
            <a:ext cx="8352928" cy="2231901"/>
          </a:xfrm>
        </p:spPr>
        <p:txBody>
          <a:bodyPr/>
          <a:lstStyle/>
          <a:p>
            <a:endParaRPr lang="en-GB" sz="2800" dirty="0" smtClean="0"/>
          </a:p>
          <a:p>
            <a:pPr marL="0" indent="0" algn="ctr">
              <a:buNone/>
            </a:pPr>
            <a:r>
              <a:rPr lang="en-GB" sz="3200" dirty="0" smtClean="0"/>
              <a:t>Martin Myant</a:t>
            </a:r>
          </a:p>
          <a:p>
            <a:pPr marL="0" indent="0" algn="ctr">
              <a:buNone/>
            </a:pPr>
            <a:r>
              <a:rPr lang="en-GB" sz="3200" dirty="0" smtClean="0"/>
              <a:t>ETUI</a:t>
            </a:r>
          </a:p>
          <a:p>
            <a:pPr marL="0" indent="0" algn="ctr">
              <a:buNone/>
            </a:pPr>
            <a:r>
              <a:rPr lang="en-GB" sz="3200" dirty="0" smtClean="0"/>
              <a:t>Brussels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44854315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Slovakia</a:t>
            </a:r>
            <a:endParaRPr lang="fr-BE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81351"/>
              </p:ext>
            </p:extLst>
          </p:nvPr>
        </p:nvGraphicFramePr>
        <p:xfrm>
          <a:off x="323850" y="1268413"/>
          <a:ext cx="83518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03374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smtClean="0"/>
              <a:t>How to </a:t>
            </a:r>
            <a:r>
              <a:rPr lang="fr-BE" sz="4800" dirty="0" err="1" smtClean="0"/>
              <a:t>explain</a:t>
            </a:r>
            <a:r>
              <a:rPr lang="fr-BE" sz="4800" dirty="0" smtClean="0"/>
              <a:t> </a:t>
            </a:r>
            <a:r>
              <a:rPr lang="fr-BE" sz="4800" dirty="0" err="1" smtClean="0"/>
              <a:t>differences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Which measure should we believe? Why are they so different? Why the country differences?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atching up process to @2008, then stagnates,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atching up by currency movements and wage rises, public/private differences, policy changes with austerity period and currency devaluations, apparently to keep competitiveness,</a:t>
            </a:r>
          </a:p>
          <a:p>
            <a:r>
              <a:rPr lang="en-GB" sz="2800" dirty="0"/>
              <a:t>n</a:t>
            </a:r>
            <a:r>
              <a:rPr lang="en-GB" sz="2800" dirty="0" smtClean="0"/>
              <a:t>ot openly stated, but revaluation had been logical element of convergence to EU price levels,</a:t>
            </a:r>
          </a:p>
          <a:p>
            <a:r>
              <a:rPr lang="en-GB" sz="2800" dirty="0"/>
              <a:t>n</a:t>
            </a:r>
            <a:r>
              <a:rPr lang="en-GB" sz="2800" dirty="0" smtClean="0"/>
              <a:t>ow compare absolute levels.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319301657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smtClean="0"/>
              <a:t>Labour </a:t>
            </a:r>
            <a:r>
              <a:rPr lang="fr-BE" sz="4800" dirty="0" err="1" smtClean="0"/>
              <a:t>cost</a:t>
            </a:r>
            <a:r>
              <a:rPr lang="fr-BE" sz="4800" dirty="0" smtClean="0"/>
              <a:t> </a:t>
            </a:r>
            <a:r>
              <a:rPr lang="fr-BE" sz="4800" dirty="0" err="1" smtClean="0"/>
              <a:t>levels</a:t>
            </a:r>
            <a:r>
              <a:rPr lang="fr-BE" sz="4800" dirty="0" smtClean="0"/>
              <a:t>, euros</a:t>
            </a:r>
            <a:endParaRPr lang="fr-BE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353507"/>
              </p:ext>
            </p:extLst>
          </p:nvPr>
        </p:nvGraphicFramePr>
        <p:xfrm>
          <a:off x="323850" y="1268412"/>
          <a:ext cx="8424616" cy="4824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154"/>
                <a:gridCol w="2106154"/>
                <a:gridCol w="2106154"/>
                <a:gridCol w="2106154"/>
              </a:tblGrid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 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2000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2008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2015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 err="1">
                          <a:effectLst/>
                        </a:rPr>
                        <a:t>cz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3.7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9.2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9.9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de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24.6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27.9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32.2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hu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3.6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7.8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7.5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pl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4.2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7.6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8.6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ro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1.5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4.2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5.0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9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sk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2.8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7.3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10.0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312113184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Such</a:t>
            </a:r>
            <a:r>
              <a:rPr lang="fr-BE" sz="4800" dirty="0" smtClean="0"/>
              <a:t> </a:t>
            </a:r>
            <a:r>
              <a:rPr lang="fr-BE" sz="4800" dirty="0" err="1" smtClean="0"/>
              <a:t>huge</a:t>
            </a:r>
            <a:r>
              <a:rPr lang="fr-BE" sz="4800" dirty="0" smtClean="0"/>
              <a:t> </a:t>
            </a:r>
            <a:r>
              <a:rPr lang="fr-BE" sz="4800" dirty="0" err="1" smtClean="0"/>
              <a:t>differences</a:t>
            </a:r>
            <a:r>
              <a:rPr lang="fr-BE" sz="4800" dirty="0" smtClean="0"/>
              <a:t>!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Huge differences, short-term variations now appear trivial, relative increases in ULC still leaves a huge gap,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lose to differences in productivity,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o a German worker is x times as productive? bus driver, teacher, production line? we know this is wrong, therefore PPP comparisons,</a:t>
            </a:r>
          </a:p>
          <a:p>
            <a:r>
              <a:rPr lang="en-GB" sz="2800" dirty="0"/>
              <a:t>p</a:t>
            </a:r>
            <a:r>
              <a:rPr lang="en-GB" sz="2800" dirty="0" smtClean="0"/>
              <a:t>er capita GDP </a:t>
            </a:r>
            <a:r>
              <a:rPr lang="en-GB" sz="2800" dirty="0" err="1" smtClean="0"/>
              <a:t>cz</a:t>
            </a:r>
            <a:r>
              <a:rPr lang="en-GB" sz="2800" dirty="0" smtClean="0"/>
              <a:t>, </a:t>
            </a:r>
            <a:r>
              <a:rPr lang="en-GB" sz="2800" dirty="0" err="1" smtClean="0"/>
              <a:t>ro</a:t>
            </a:r>
            <a:r>
              <a:rPr lang="en-GB" sz="2800" dirty="0" smtClean="0"/>
              <a:t>, 67%, 44% de in 2014,</a:t>
            </a:r>
          </a:p>
          <a:p>
            <a:r>
              <a:rPr lang="en-GB" sz="2800" dirty="0"/>
              <a:t>b</a:t>
            </a:r>
            <a:r>
              <a:rPr lang="en-GB" sz="2800" dirty="0" smtClean="0"/>
              <a:t>ut this is not the measure used by policy makers…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37036353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Explaining</a:t>
            </a:r>
            <a:r>
              <a:rPr lang="fr-BE" sz="4800" dirty="0" smtClean="0"/>
              <a:t> the </a:t>
            </a:r>
            <a:r>
              <a:rPr lang="fr-BE" sz="4800" dirty="0" err="1" smtClean="0"/>
              <a:t>anomoly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Productivity is measured as low </a:t>
            </a:r>
            <a:r>
              <a:rPr lang="en-GB" sz="2800" b="1" dirty="0" smtClean="0"/>
              <a:t>because</a:t>
            </a:r>
            <a:r>
              <a:rPr lang="en-GB" sz="2800" dirty="0" smtClean="0"/>
              <a:t> wages are low, undermining the key assumption behind using ULC as a measure of competitiveness,</a:t>
            </a:r>
          </a:p>
          <a:p>
            <a:r>
              <a:rPr lang="en-GB" sz="2800" dirty="0" smtClean="0"/>
              <a:t>true for public services (ways to allow for this, </a:t>
            </a:r>
            <a:r>
              <a:rPr lang="en-GB" sz="2800" dirty="0"/>
              <a:t>but </a:t>
            </a:r>
            <a:r>
              <a:rPr lang="en-GB" sz="2800" dirty="0" smtClean="0"/>
              <a:t>essentially </a:t>
            </a:r>
            <a:r>
              <a:rPr lang="en-GB" sz="2800" dirty="0"/>
              <a:t>cost-based </a:t>
            </a:r>
            <a:r>
              <a:rPr lang="en-GB" sz="2800" dirty="0" smtClean="0"/>
              <a:t>measure in GDP), true for non-traded, transport </a:t>
            </a:r>
            <a:r>
              <a:rPr lang="en-GB" sz="2800" dirty="0" err="1" smtClean="0"/>
              <a:t>etc</a:t>
            </a:r>
            <a:r>
              <a:rPr lang="en-GB" sz="2800" dirty="0" smtClean="0"/>
              <a:t>,</a:t>
            </a:r>
          </a:p>
          <a:p>
            <a:r>
              <a:rPr lang="en-GB" sz="2800" dirty="0"/>
              <a:t>a</a:t>
            </a:r>
            <a:r>
              <a:rPr lang="en-GB" sz="2800" dirty="0" smtClean="0"/>
              <a:t>lso true for traded manufacturing,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61147502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What</a:t>
            </a:r>
            <a:r>
              <a:rPr lang="fr-BE" sz="4800" dirty="0" smtClean="0"/>
              <a:t> </a:t>
            </a:r>
            <a:r>
              <a:rPr lang="fr-BE" sz="4800" dirty="0" err="1" smtClean="0"/>
              <a:t>is</a:t>
            </a:r>
            <a:r>
              <a:rPr lang="fr-BE" sz="4800" dirty="0" smtClean="0"/>
              <a:t> international </a:t>
            </a:r>
            <a:r>
              <a:rPr lang="fr-BE" sz="4800" dirty="0" err="1" smtClean="0"/>
              <a:t>trade</a:t>
            </a:r>
            <a:r>
              <a:rPr lang="fr-BE" sz="4800" dirty="0" smtClean="0"/>
              <a:t>?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Assumption of production by firms in one country competing with those from another, still hear this,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o higher price, from higher ULC, leads customers to switch to another country’s goods,</a:t>
            </a:r>
          </a:p>
          <a:p>
            <a:r>
              <a:rPr lang="en-GB" sz="2800" dirty="0"/>
              <a:t>r</a:t>
            </a:r>
            <a:r>
              <a:rPr lang="en-GB" sz="2800" dirty="0" smtClean="0"/>
              <a:t>eality is MNCs producing in many countries and outsourcing,</a:t>
            </a:r>
          </a:p>
          <a:p>
            <a:r>
              <a:rPr lang="en-GB" sz="2800" dirty="0"/>
              <a:t>k</a:t>
            </a:r>
            <a:r>
              <a:rPr lang="en-GB" sz="2800" dirty="0" smtClean="0"/>
              <a:t>ey question is not who do we buy from, but where does (has) MNC locate(d) production,</a:t>
            </a:r>
          </a:p>
          <a:p>
            <a:r>
              <a:rPr lang="en-GB" sz="2800" dirty="0"/>
              <a:t>f</a:t>
            </a:r>
            <a:r>
              <a:rPr lang="en-GB" sz="2800" dirty="0" smtClean="0"/>
              <a:t>ollow for two cases, components and finished products.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50226628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48663" cy="1656184"/>
          </a:xfrm>
        </p:spPr>
        <p:txBody>
          <a:bodyPr/>
          <a:lstStyle/>
          <a:p>
            <a:r>
              <a:rPr lang="fr-BE" sz="4800" dirty="0" smtClean="0"/>
              <a:t>Outsourcing </a:t>
            </a:r>
            <a:r>
              <a:rPr lang="fr-BE" sz="4800" dirty="0" err="1" smtClean="0"/>
              <a:t>means</a:t>
            </a:r>
            <a:r>
              <a:rPr lang="fr-BE" sz="4800" dirty="0" smtClean="0"/>
              <a:t> </a:t>
            </a:r>
            <a:r>
              <a:rPr lang="fr-BE" sz="4800" dirty="0" err="1" smtClean="0"/>
              <a:t>same</a:t>
            </a:r>
            <a:r>
              <a:rPr lang="fr-BE" sz="4800" dirty="0" smtClean="0"/>
              <a:t> </a:t>
            </a:r>
            <a:r>
              <a:rPr lang="fr-BE" sz="4800" dirty="0" err="1" smtClean="0"/>
              <a:t>work</a:t>
            </a:r>
            <a:r>
              <a:rPr lang="fr-BE" sz="4800" dirty="0" smtClean="0"/>
              <a:t> at </a:t>
            </a:r>
            <a:r>
              <a:rPr lang="fr-BE" sz="4800" dirty="0" err="1" smtClean="0"/>
              <a:t>lower</a:t>
            </a:r>
            <a:r>
              <a:rPr lang="fr-BE" sz="4800" dirty="0" smtClean="0"/>
              <a:t> </a:t>
            </a:r>
            <a:r>
              <a:rPr lang="fr-BE" sz="4800" dirty="0" err="1" smtClean="0"/>
              <a:t>wage</a:t>
            </a:r>
            <a:r>
              <a:rPr lang="fr-BE" sz="4800" dirty="0" smtClean="0"/>
              <a:t>…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348985" cy="3744069"/>
          </a:xfrm>
        </p:spPr>
        <p:txBody>
          <a:bodyPr/>
          <a:lstStyle/>
          <a:p>
            <a:r>
              <a:rPr lang="en-GB" sz="2800" dirty="0" smtClean="0"/>
              <a:t>German motor-vehicle manufacturer outsources a component (car seat) to Romania. Why? Same quality at lower (much) price,</a:t>
            </a:r>
          </a:p>
          <a:p>
            <a:r>
              <a:rPr lang="en-GB" sz="2800" dirty="0"/>
              <a:t>a</a:t>
            </a:r>
            <a:r>
              <a:rPr lang="en-GB" sz="2800" dirty="0" smtClean="0"/>
              <a:t>ppears in </a:t>
            </a:r>
            <a:r>
              <a:rPr lang="en-GB" sz="2800" dirty="0" err="1" smtClean="0"/>
              <a:t>ro</a:t>
            </a:r>
            <a:r>
              <a:rPr lang="en-GB" sz="2800" dirty="0" smtClean="0"/>
              <a:t> GDP figures at Romanian, not previous German, price, workers therefore much less productive while doing exactly the same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20019028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936104"/>
          </a:xfrm>
        </p:spPr>
        <p:txBody>
          <a:bodyPr/>
          <a:lstStyle/>
          <a:p>
            <a:r>
              <a:rPr lang="fr-BE" sz="4800" dirty="0" smtClean="0"/>
              <a:t>Outsourcing and ULC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08913" cy="4464149"/>
          </a:xfrm>
        </p:spPr>
        <p:txBody>
          <a:bodyPr/>
          <a:lstStyle/>
          <a:p>
            <a:r>
              <a:rPr lang="en-GB" sz="2800" dirty="0"/>
              <a:t>Productivity of labour in the outsourcing firm will increase and ULCs are likely to </a:t>
            </a:r>
            <a:r>
              <a:rPr lang="en-GB" sz="2800" dirty="0" smtClean="0"/>
              <a:t>decrease,</a:t>
            </a:r>
            <a:endParaRPr lang="en-GB" sz="2800" dirty="0"/>
          </a:p>
          <a:p>
            <a:r>
              <a:rPr lang="en-GB" sz="2800" dirty="0"/>
              <a:t>i</a:t>
            </a:r>
            <a:r>
              <a:rPr lang="en-GB" sz="2800" dirty="0" smtClean="0"/>
              <a:t>n </a:t>
            </a:r>
            <a:r>
              <a:rPr lang="en-GB" sz="2800" dirty="0"/>
              <a:t>the host </a:t>
            </a:r>
            <a:r>
              <a:rPr lang="en-GB" sz="2800" dirty="0" smtClean="0"/>
              <a:t>country, </a:t>
            </a:r>
            <a:r>
              <a:rPr lang="en-GB" sz="2800" dirty="0"/>
              <a:t>nominal ULC is derived from pre-existing domestic price and wage </a:t>
            </a:r>
            <a:r>
              <a:rPr lang="en-GB" sz="2800" dirty="0" smtClean="0"/>
              <a:t>levels,</a:t>
            </a:r>
          </a:p>
          <a:p>
            <a:r>
              <a:rPr lang="en-GB" sz="2800" dirty="0" smtClean="0"/>
              <a:t>wages </a:t>
            </a:r>
            <a:r>
              <a:rPr lang="en-GB" sz="2800" dirty="0"/>
              <a:t>can increase a long </a:t>
            </a:r>
            <a:r>
              <a:rPr lang="en-GB" sz="2800" dirty="0" smtClean="0"/>
              <a:t>before </a:t>
            </a:r>
            <a:r>
              <a:rPr lang="en-GB" sz="2800" dirty="0"/>
              <a:t>it becomes more advantageous to produce at </a:t>
            </a:r>
            <a:r>
              <a:rPr lang="en-GB" sz="2800" dirty="0" smtClean="0"/>
              <a:t>home,</a:t>
            </a:r>
            <a:endParaRPr lang="en-GB" sz="2800" dirty="0"/>
          </a:p>
          <a:p>
            <a:r>
              <a:rPr lang="en-GB" sz="2800" dirty="0"/>
              <a:t>o</a:t>
            </a:r>
            <a:r>
              <a:rPr lang="en-GB" sz="2800" dirty="0" smtClean="0"/>
              <a:t>nce an MNC has chosen a location, </a:t>
            </a:r>
            <a:r>
              <a:rPr lang="en-GB" sz="2800" dirty="0"/>
              <a:t>there are </a:t>
            </a:r>
            <a:r>
              <a:rPr lang="en-GB" sz="2800" dirty="0" smtClean="0"/>
              <a:t>(may be) significant </a:t>
            </a:r>
            <a:r>
              <a:rPr lang="en-GB" sz="2800" dirty="0"/>
              <a:t>costs of moving. 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3960140605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136904" cy="1008112"/>
          </a:xfrm>
        </p:spPr>
        <p:txBody>
          <a:bodyPr/>
          <a:lstStyle/>
          <a:p>
            <a:r>
              <a:rPr lang="fr-BE" sz="4800" dirty="0" smtClean="0"/>
              <a:t>VW Skoda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136905" cy="4320133"/>
          </a:xfrm>
        </p:spPr>
        <p:txBody>
          <a:bodyPr/>
          <a:lstStyle/>
          <a:p>
            <a:r>
              <a:rPr lang="en-GB" sz="2800" dirty="0" smtClean="0"/>
              <a:t>Wages about one third German level, productivity also much lower,</a:t>
            </a:r>
          </a:p>
          <a:p>
            <a:r>
              <a:rPr lang="en-GB" sz="2800" dirty="0"/>
              <a:t>b</a:t>
            </a:r>
            <a:r>
              <a:rPr lang="en-GB" sz="2800" dirty="0" smtClean="0"/>
              <a:t>ut PPP </a:t>
            </a:r>
            <a:r>
              <a:rPr lang="en-GB" sz="2800" dirty="0" err="1" smtClean="0"/>
              <a:t>cz</a:t>
            </a:r>
            <a:r>
              <a:rPr lang="en-GB" sz="2800" dirty="0" smtClean="0"/>
              <a:t> about 70%, and </a:t>
            </a:r>
            <a:r>
              <a:rPr lang="en-GB" sz="2800" dirty="0" err="1" smtClean="0"/>
              <a:t>Sk</a:t>
            </a:r>
            <a:r>
              <a:rPr lang="en-GB" sz="2800" dirty="0" smtClean="0"/>
              <a:t> productivity on value added about double the </a:t>
            </a:r>
            <a:r>
              <a:rPr lang="en-GB" sz="2800" dirty="0" err="1" smtClean="0"/>
              <a:t>cz</a:t>
            </a:r>
            <a:r>
              <a:rPr lang="en-GB" sz="2800" dirty="0" smtClean="0"/>
              <a:t> average, so maybe more productive in </a:t>
            </a:r>
            <a:r>
              <a:rPr lang="en-GB" sz="2800" dirty="0" err="1" smtClean="0"/>
              <a:t>cz</a:t>
            </a:r>
            <a:r>
              <a:rPr lang="en-GB" sz="2800" dirty="0" smtClean="0"/>
              <a:t> than de? </a:t>
            </a:r>
          </a:p>
          <a:p>
            <a:r>
              <a:rPr lang="en-GB" sz="2800" dirty="0" smtClean="0"/>
              <a:t>VW world average, 2015, 17.2 vehicles per employee, Germany, 10.9, Skoda, 26.8; deceptive measure? Depends on kinds of activities, unclear comparison?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313671395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1080120"/>
          </a:xfrm>
        </p:spPr>
        <p:txBody>
          <a:bodyPr/>
          <a:lstStyle/>
          <a:p>
            <a:r>
              <a:rPr lang="fr-BE" sz="4800" dirty="0" smtClean="0"/>
              <a:t>Skoda VW </a:t>
            </a:r>
            <a:r>
              <a:rPr lang="fr-BE" sz="4800" dirty="0" err="1" smtClean="0"/>
              <a:t>comparison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08913" cy="4248125"/>
          </a:xfrm>
        </p:spPr>
        <p:txBody>
          <a:bodyPr/>
          <a:lstStyle/>
          <a:p>
            <a:r>
              <a:rPr lang="en-GB" sz="2800" dirty="0" smtClean="0"/>
              <a:t>Small cars=small profits, use low wage factories for smaller, cheaper cars, </a:t>
            </a:r>
            <a:r>
              <a:rPr lang="en-GB" sz="2800" dirty="0"/>
              <a:t>choice of MNC, </a:t>
            </a:r>
            <a:r>
              <a:rPr lang="en-GB" sz="2800" dirty="0" smtClean="0"/>
              <a:t>world prices 20% above </a:t>
            </a:r>
            <a:r>
              <a:rPr lang="en-GB" sz="2800" dirty="0" err="1" smtClean="0"/>
              <a:t>Sk</a:t>
            </a:r>
            <a:r>
              <a:rPr lang="en-GB" sz="2800" dirty="0" smtClean="0"/>
              <a:t>, de 70</a:t>
            </a:r>
            <a:r>
              <a:rPr lang="en-GB" sz="2800" dirty="0"/>
              <a:t>% </a:t>
            </a:r>
            <a:r>
              <a:rPr lang="en-GB" sz="2800" dirty="0" smtClean="0"/>
              <a:t>above, so productivity will appear lower for same work.</a:t>
            </a:r>
            <a:endParaRPr lang="en-GB" sz="2800" dirty="0"/>
          </a:p>
          <a:p>
            <a:r>
              <a:rPr lang="en-GB" sz="2800" dirty="0"/>
              <a:t>p</a:t>
            </a:r>
            <a:r>
              <a:rPr lang="en-GB" sz="2800" dirty="0" smtClean="0"/>
              <a:t>rofits, vary between years, 2015 </a:t>
            </a:r>
            <a:r>
              <a:rPr lang="en-GB" sz="2800" dirty="0" err="1" smtClean="0"/>
              <a:t>Sk</a:t>
            </a:r>
            <a:r>
              <a:rPr lang="en-GB" sz="2800" dirty="0" smtClean="0"/>
              <a:t> 10.9% of turnover before tax (worldwide 7.3% return on sales), labour costs 6.6%,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o room for higher wages?... </a:t>
            </a:r>
            <a:r>
              <a:rPr lang="en-GB" sz="2800" dirty="0"/>
              <a:t>e</a:t>
            </a:r>
            <a:r>
              <a:rPr lang="en-GB" sz="2800" dirty="0" smtClean="0"/>
              <a:t>xtent unclear…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380062641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/>
              <a:t>I</a:t>
            </a:r>
            <a:r>
              <a:rPr lang="fr-BE" sz="4800" dirty="0" smtClean="0"/>
              <a:t>t </a:t>
            </a:r>
            <a:r>
              <a:rPr lang="fr-BE" sz="4800" dirty="0" err="1" smtClean="0"/>
              <a:t>is</a:t>
            </a:r>
            <a:r>
              <a:rPr lang="fr-BE" sz="4800" dirty="0" smtClean="0"/>
              <a:t> a </a:t>
            </a:r>
            <a:r>
              <a:rPr lang="fr-BE" sz="4800" dirty="0" err="1" smtClean="0"/>
              <a:t>bad</a:t>
            </a:r>
            <a:r>
              <a:rPr lang="fr-BE" sz="4800" dirty="0" smtClean="0"/>
              <a:t> </a:t>
            </a:r>
            <a:r>
              <a:rPr lang="fr-BE" sz="4800" dirty="0" err="1" smtClean="0"/>
              <a:t>measure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/>
              <a:t>ULC=labour productivity/labour costs,</a:t>
            </a:r>
          </a:p>
          <a:p>
            <a:r>
              <a:rPr lang="en-GB" sz="2800" dirty="0"/>
              <a:t>used by the European Commission as a measure of competitiveness, justify wage </a:t>
            </a:r>
            <a:r>
              <a:rPr lang="en-GB" sz="2800" dirty="0" smtClean="0"/>
              <a:t>reductions,</a:t>
            </a:r>
            <a:endParaRPr lang="en-GB" sz="2800" dirty="0"/>
          </a:p>
          <a:p>
            <a:r>
              <a:rPr lang="en-GB" sz="2800" dirty="0"/>
              <a:t>only one possible numerical measure</a:t>
            </a:r>
            <a:r>
              <a:rPr lang="en-GB" sz="2800" dirty="0" smtClean="0"/>
              <a:t>, others give </a:t>
            </a:r>
            <a:r>
              <a:rPr lang="en-GB" sz="2800" dirty="0"/>
              <a:t>different answers,</a:t>
            </a:r>
          </a:p>
          <a:p>
            <a:r>
              <a:rPr lang="en-GB" sz="2800" dirty="0"/>
              <a:t>problems with measurement and </a:t>
            </a:r>
            <a:r>
              <a:rPr lang="en-GB" sz="2800" dirty="0" smtClean="0"/>
              <a:t>interpretation,</a:t>
            </a:r>
          </a:p>
          <a:p>
            <a:r>
              <a:rPr lang="en-GB" sz="2800" dirty="0"/>
              <a:t>a</a:t>
            </a:r>
            <a:r>
              <a:rPr lang="en-GB" sz="2800" dirty="0" smtClean="0"/>
              <a:t>n </a:t>
            </a:r>
            <a:r>
              <a:rPr lang="en-GB" sz="2800" dirty="0"/>
              <a:t>inappropriate basis for policy making,</a:t>
            </a:r>
          </a:p>
          <a:p>
            <a:r>
              <a:rPr lang="en-GB" sz="2800" dirty="0"/>
              <a:t>neither absolute levels nor changes over time are useful.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18086205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48985" cy="1080120"/>
          </a:xfrm>
        </p:spPr>
        <p:txBody>
          <a:bodyPr/>
          <a:lstStyle/>
          <a:p>
            <a:r>
              <a:rPr lang="fr-BE" sz="4800" dirty="0" smtClean="0"/>
              <a:t>Conclusion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48985" cy="4248125"/>
          </a:xfrm>
        </p:spPr>
        <p:txBody>
          <a:bodyPr/>
          <a:lstStyle/>
          <a:p>
            <a:r>
              <a:rPr lang="en-GB" sz="2800" dirty="0" smtClean="0"/>
              <a:t>ULC </a:t>
            </a:r>
            <a:r>
              <a:rPr lang="en-GB" sz="2800" dirty="0"/>
              <a:t>a poor </a:t>
            </a:r>
            <a:r>
              <a:rPr lang="en-GB" sz="2800" dirty="0" smtClean="0"/>
              <a:t>measure, assumptions </a:t>
            </a:r>
            <a:r>
              <a:rPr lang="en-GB" sz="2800" dirty="0"/>
              <a:t>about international economic relations that are </a:t>
            </a:r>
            <a:r>
              <a:rPr lang="en-GB" sz="2800" dirty="0" smtClean="0"/>
              <a:t>wrong,</a:t>
            </a:r>
            <a:endParaRPr lang="en-GB" sz="2800" dirty="0"/>
          </a:p>
          <a:p>
            <a:r>
              <a:rPr lang="en-GB" sz="2800" dirty="0" smtClean="0"/>
              <a:t>increasing </a:t>
            </a:r>
            <a:r>
              <a:rPr lang="en-GB" sz="2800" dirty="0"/>
              <a:t>wages not dependent on  changes in </a:t>
            </a:r>
            <a:r>
              <a:rPr lang="en-GB" sz="2800" dirty="0" smtClean="0"/>
              <a:t>ULC, plenty </a:t>
            </a:r>
            <a:r>
              <a:rPr lang="en-GB" sz="2800" dirty="0"/>
              <a:t>of room for </a:t>
            </a:r>
            <a:r>
              <a:rPr lang="en-GB" sz="2800" dirty="0" smtClean="0"/>
              <a:t>manoeuvre, are </a:t>
            </a:r>
            <a:r>
              <a:rPr lang="en-GB" sz="2800" dirty="0"/>
              <a:t>limits as MNCs can move activities, but not </a:t>
            </a:r>
            <a:r>
              <a:rPr lang="en-GB" sz="2800" dirty="0" smtClean="0"/>
              <a:t>precise,</a:t>
            </a:r>
            <a:endParaRPr lang="en-GB" sz="2800" dirty="0"/>
          </a:p>
          <a:p>
            <a:r>
              <a:rPr lang="en-GB" sz="2800" dirty="0" smtClean="0"/>
              <a:t>can </a:t>
            </a:r>
            <a:r>
              <a:rPr lang="en-GB" sz="2800" dirty="0"/>
              <a:t>increase wages </a:t>
            </a:r>
            <a:r>
              <a:rPr lang="en-GB" sz="2800" dirty="0" smtClean="0"/>
              <a:t>now, don’t </a:t>
            </a:r>
            <a:r>
              <a:rPr lang="en-GB" sz="2800" dirty="0"/>
              <a:t>need to wait for productivity to catch </a:t>
            </a:r>
            <a:r>
              <a:rPr lang="en-GB" sz="2800" dirty="0" smtClean="0"/>
              <a:t>up, it </a:t>
            </a:r>
            <a:r>
              <a:rPr lang="en-GB" sz="2800" dirty="0"/>
              <a:t>never will, because productivity </a:t>
            </a:r>
            <a:r>
              <a:rPr lang="en-GB" sz="2800" dirty="0" smtClean="0"/>
              <a:t>depends on </a:t>
            </a:r>
            <a:r>
              <a:rPr lang="en-GB" sz="2800" dirty="0"/>
              <a:t>wage levels.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3527026423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48663" cy="1656184"/>
          </a:xfrm>
        </p:spPr>
        <p:txBody>
          <a:bodyPr/>
          <a:lstStyle/>
          <a:p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348985" cy="3744069"/>
          </a:xfrm>
        </p:spPr>
        <p:txBody>
          <a:bodyPr/>
          <a:lstStyle/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34490764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smtClean="0"/>
              <a:t>The standard argument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/>
              <a:t>If wages rise faster than productivity, </a:t>
            </a:r>
            <a:r>
              <a:rPr lang="en-GB" sz="2800" dirty="0" smtClean="0"/>
              <a:t>we </a:t>
            </a:r>
            <a:r>
              <a:rPr lang="en-GB" sz="2800" dirty="0"/>
              <a:t>would expect prices to rise and competitiveness to fall leading to a balance of payments </a:t>
            </a:r>
            <a:r>
              <a:rPr lang="en-GB" sz="2800" dirty="0" smtClean="0"/>
              <a:t>deficit,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an devalue, but not in Eurozone</a:t>
            </a:r>
            <a:r>
              <a:rPr lang="en-GB" sz="2800" dirty="0"/>
              <a:t>, </a:t>
            </a:r>
            <a:r>
              <a:rPr lang="en-GB" sz="2800" dirty="0" smtClean="0"/>
              <a:t>‘imbalance’ will </a:t>
            </a:r>
            <a:r>
              <a:rPr lang="en-GB" sz="2800" dirty="0"/>
              <a:t>continue and </a:t>
            </a:r>
            <a:r>
              <a:rPr lang="en-GB" sz="2800" dirty="0" smtClean="0"/>
              <a:t>grow</a:t>
            </a:r>
            <a:r>
              <a:rPr lang="en-GB" sz="2800" dirty="0"/>
              <a:t>,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uch </a:t>
            </a:r>
            <a:r>
              <a:rPr lang="en-GB" sz="2800" dirty="0"/>
              <a:t>is a story often told of the root causes of the Eurozone </a:t>
            </a:r>
            <a:r>
              <a:rPr lang="en-GB" sz="2800" dirty="0" smtClean="0"/>
              <a:t>crisis, need to cut wages in ‘deficit’ countries,</a:t>
            </a:r>
          </a:p>
          <a:p>
            <a:r>
              <a:rPr lang="en-GB" sz="2800" dirty="0"/>
              <a:t>a</a:t>
            </a:r>
            <a:r>
              <a:rPr lang="en-GB" sz="2800" dirty="0" smtClean="0"/>
              <a:t>rgument shown with picture of relative changes from @2000.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04302755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/>
              <a:t>d</a:t>
            </a:r>
            <a:r>
              <a:rPr lang="fr-BE" sz="4800" dirty="0" smtClean="0"/>
              <a:t>e, </a:t>
            </a:r>
            <a:r>
              <a:rPr lang="fr-BE" sz="4800" dirty="0" err="1" smtClean="0"/>
              <a:t>ei</a:t>
            </a:r>
            <a:r>
              <a:rPr lang="fr-BE" sz="4800" dirty="0" smtClean="0"/>
              <a:t>, es, ULCE</a:t>
            </a:r>
            <a:endParaRPr lang="fr-BE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527000"/>
              </p:ext>
            </p:extLst>
          </p:nvPr>
        </p:nvGraphicFramePr>
        <p:xfrm>
          <a:off x="323850" y="1268413"/>
          <a:ext cx="83518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93999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smtClean="0"/>
              <a:t>There </a:t>
            </a:r>
            <a:r>
              <a:rPr lang="fr-BE" sz="4800" dirty="0" err="1" smtClean="0"/>
              <a:t>is</a:t>
            </a:r>
            <a:r>
              <a:rPr lang="fr-BE" sz="4800" dirty="0" smtClean="0"/>
              <a:t> </a:t>
            </a:r>
            <a:r>
              <a:rPr lang="fr-BE" sz="4800" dirty="0" err="1" smtClean="0"/>
              <a:t>another</a:t>
            </a:r>
            <a:r>
              <a:rPr lang="fr-BE" sz="4800" dirty="0" smtClean="0"/>
              <a:t> story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Roughly corresponds with current accounts…</a:t>
            </a:r>
          </a:p>
          <a:p>
            <a:r>
              <a:rPr lang="en-GB" sz="2800" dirty="0"/>
              <a:t>b</a:t>
            </a:r>
            <a:r>
              <a:rPr lang="en-GB" sz="2800" dirty="0" smtClean="0"/>
              <a:t>ut actually current account deficits came after credit inflows,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onstruction booms (that leads to higher ULC!),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utting wages, leads to lower imports, not higher exports, that reduced/eliminated deficits,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igher exports from higher wage sectors,</a:t>
            </a:r>
            <a:endParaRPr lang="en-GB" sz="2800" dirty="0"/>
          </a:p>
          <a:p>
            <a:r>
              <a:rPr lang="en-GB" sz="2800" dirty="0" smtClean="0"/>
              <a:t>NB, never look at absolute levels, compare only certain countries, use ULCE, not other measures.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58916669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Measures</a:t>
            </a:r>
            <a:r>
              <a:rPr lang="fr-BE" sz="4800" dirty="0" smtClean="0"/>
              <a:t> of </a:t>
            </a:r>
            <a:r>
              <a:rPr lang="fr-BE" sz="4800" dirty="0" err="1" smtClean="0"/>
              <a:t>competitiveness</a:t>
            </a:r>
            <a:endParaRPr lang="fr-B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4608165"/>
          </a:xfrm>
        </p:spPr>
        <p:txBody>
          <a:bodyPr/>
          <a:lstStyle/>
          <a:p>
            <a:r>
              <a:rPr lang="en-GB" sz="2800" dirty="0" smtClean="0"/>
              <a:t>Bring in other measures</a:t>
            </a:r>
          </a:p>
          <a:p>
            <a:r>
              <a:rPr lang="en-GB" sz="2800" dirty="0" smtClean="0"/>
              <a:t>ULCE, includes non-traded activities, public services, looks inappropriate…</a:t>
            </a:r>
          </a:p>
          <a:p>
            <a:r>
              <a:rPr lang="en-GB" sz="2800" dirty="0"/>
              <a:t>l</a:t>
            </a:r>
            <a:r>
              <a:rPr lang="en-GB" sz="2800" dirty="0" smtClean="0"/>
              <a:t>evels vary between sectors, much higher where share of labour is higher (public sector, construction), so structural change alters it,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an use ULCM (actually wage costs this time), or export prices (not a consistent measure?),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hese do not move together and ECE looks like worst in Eurozone.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6566526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Czechia</a:t>
            </a:r>
            <a:r>
              <a:rPr lang="fr-BE" sz="4800" dirty="0" smtClean="0"/>
              <a:t>, relative to </a:t>
            </a:r>
            <a:r>
              <a:rPr lang="fr-BE" sz="4800" dirty="0" err="1" smtClean="0"/>
              <a:t>partners</a:t>
            </a:r>
            <a:endParaRPr lang="fr-BE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170222"/>
              </p:ext>
            </p:extLst>
          </p:nvPr>
        </p:nvGraphicFramePr>
        <p:xfrm>
          <a:off x="323850" y="1268413"/>
          <a:ext cx="83518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16058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Hungary</a:t>
            </a:r>
            <a:endParaRPr lang="fr-BE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02317"/>
              </p:ext>
            </p:extLst>
          </p:nvPr>
        </p:nvGraphicFramePr>
        <p:xfrm>
          <a:off x="323850" y="1268413"/>
          <a:ext cx="83518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19089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08912" cy="864096"/>
          </a:xfrm>
        </p:spPr>
        <p:txBody>
          <a:bodyPr/>
          <a:lstStyle/>
          <a:p>
            <a:r>
              <a:rPr lang="fr-BE" sz="4800" dirty="0" err="1" smtClean="0"/>
              <a:t>Poland</a:t>
            </a:r>
            <a:endParaRPr lang="fr-BE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4537075" cy="317500"/>
          </a:xfrm>
        </p:spPr>
        <p:txBody>
          <a:bodyPr/>
          <a:lstStyle/>
          <a:p>
            <a:pPr algn="r"/>
            <a:r>
              <a:rPr lang="en-GB" altLang="fr-FR" smtClean="0"/>
              <a:t>Martin Myant</a:t>
            </a:r>
            <a:endParaRPr lang="en-GB" altLang="fr-F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562566"/>
              </p:ext>
            </p:extLst>
          </p:nvPr>
        </p:nvGraphicFramePr>
        <p:xfrm>
          <a:off x="323850" y="1268413"/>
          <a:ext cx="83518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8747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Onscreencombi2</Template>
  <TotalTime>2932</TotalTime>
  <Words>1042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Calibri</vt:lpstr>
      <vt:lpstr>Foundry Journal Book</vt:lpstr>
      <vt:lpstr>Georgia</vt:lpstr>
      <vt:lpstr>Times New Roman</vt:lpstr>
      <vt:lpstr>Onscreencombi2</vt:lpstr>
      <vt:lpstr>Bench2014</vt:lpstr>
      <vt:lpstr>1_Bench2014</vt:lpstr>
      <vt:lpstr>2_Bench2014</vt:lpstr>
      <vt:lpstr>3_Bench2014</vt:lpstr>
      <vt:lpstr>4_Bench2014</vt:lpstr>
      <vt:lpstr>5_Bench2014</vt:lpstr>
      <vt:lpstr>6_Bench2014</vt:lpstr>
      <vt:lpstr>7_Bench2014</vt:lpstr>
      <vt:lpstr>8_Bench2014</vt:lpstr>
      <vt:lpstr>Unit labour costs: a meaningless measure of competitiveness for east-central Europe</vt:lpstr>
      <vt:lpstr>It is a bad measure</vt:lpstr>
      <vt:lpstr>The standard argument</vt:lpstr>
      <vt:lpstr>de, ei, es, ULCE</vt:lpstr>
      <vt:lpstr>There is another story</vt:lpstr>
      <vt:lpstr>Measures of competitiveness</vt:lpstr>
      <vt:lpstr>Czechia, relative to partners</vt:lpstr>
      <vt:lpstr>Hungary</vt:lpstr>
      <vt:lpstr>Poland</vt:lpstr>
      <vt:lpstr>Slovakia</vt:lpstr>
      <vt:lpstr>How to explain differences</vt:lpstr>
      <vt:lpstr>Labour cost levels, euros</vt:lpstr>
      <vt:lpstr>Such huge differences!</vt:lpstr>
      <vt:lpstr>Explaining the anomoly</vt:lpstr>
      <vt:lpstr>What is international trade?</vt:lpstr>
      <vt:lpstr>Outsourcing means same work at lower wage…</vt:lpstr>
      <vt:lpstr>Outsourcing and ULC</vt:lpstr>
      <vt:lpstr>VW Skoda</vt:lpstr>
      <vt:lpstr>Skoda VW comparison</vt:lpstr>
      <vt:lpstr>Conclusion</vt:lpstr>
      <vt:lpstr>PowerPoint Presentation</vt:lpstr>
    </vt:vector>
  </TitlesOfParts>
  <Company>ETUI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Unions’ strategies</dc:title>
  <dc:creator>VANDAELE, Kurt</dc:creator>
  <cp:lastModifiedBy>MYANT, Martin</cp:lastModifiedBy>
  <cp:revision>427</cp:revision>
  <cp:lastPrinted>2016-04-11T13:15:22Z</cp:lastPrinted>
  <dcterms:created xsi:type="dcterms:W3CDTF">2012-08-28T14:22:27Z</dcterms:created>
  <dcterms:modified xsi:type="dcterms:W3CDTF">2016-05-27T13:36:20Z</dcterms:modified>
</cp:coreProperties>
</file>