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65" r:id="rId2"/>
  </p:sldMasterIdLst>
  <p:notesMasterIdLst>
    <p:notesMasterId r:id="rId13"/>
  </p:notesMasterIdLst>
  <p:handoutMasterIdLst>
    <p:handoutMasterId r:id="rId14"/>
  </p:handoutMasterIdLst>
  <p:sldIdLst>
    <p:sldId id="371" r:id="rId3"/>
    <p:sldId id="359" r:id="rId4"/>
    <p:sldId id="363" r:id="rId5"/>
    <p:sldId id="372" r:id="rId6"/>
    <p:sldId id="374" r:id="rId7"/>
    <p:sldId id="373" r:id="rId8"/>
    <p:sldId id="375" r:id="rId9"/>
    <p:sldId id="376" r:id="rId10"/>
    <p:sldId id="377" r:id="rId11"/>
    <p:sldId id="370" r:id="rId12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DGB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FF0000"/>
    <a:srgbClr val="DDDDDD"/>
    <a:srgbClr val="FFFFCC"/>
    <a:srgbClr val="5F5F5F"/>
    <a:srgbClr val="777777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83" y="-101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C725AA-E071-4A2D-87B0-CED016C287BD}" type="datetimeFigureOut">
              <a:rPr lang="de-DE"/>
              <a:pPr>
                <a:defRPr/>
              </a:pPr>
              <a:t>12.05.2015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44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44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77622B-1403-42AC-999A-CBFE58A606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1494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5669"/>
            <a:ext cx="4891088" cy="446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Formate des Vorlagentextes zu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6"/>
            <a:ext cx="288925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6"/>
            <a:ext cx="288925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F66982-FF12-4491-8A4B-92F849557F4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127179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GB" panose="020B040602020402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GB" panose="020B040602020402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GB" panose="020B040602020402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GB" panose="020B040602020402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DGB" panose="020B0406020204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66982-FF12-4491-8A4B-92F849557F4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41083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55D5-FA81-42C5-82A3-A86C68AC1BE5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52563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C690-ED66-4BAF-B0AE-91EA49BC1214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98091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028A-F060-46DC-BC72-EA4B510CAE0E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12881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20BB2-FE22-4518-8CD7-59070151E833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85748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C00A5-EB8B-4F88-A133-8B9B4CB50DA9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771774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66E5-6E1B-4E93-8861-F0C06CEBC3AB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619449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7713" y="1981200"/>
            <a:ext cx="3867150" cy="43926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7263" y="1981200"/>
            <a:ext cx="3867150" cy="43926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AF516-0870-40D4-A512-37F272F1A1B2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0603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A484-A286-4CA4-98CF-F5DDBA71EC6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167491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AD58-C293-435D-8076-D9B88E114617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972411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41B5-E74B-4973-9BD8-006DC009F4F1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858554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330C-2FC3-4122-B82D-C6745E08A5BF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0030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856D-BF62-439A-9B61-B5131AC266C4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036315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0412-A32F-4483-B169-889E4469395E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56261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9D0DB-E0CB-4269-B852-E9ECF4743265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870634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2738" y="57150"/>
            <a:ext cx="1971675" cy="63166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7713" y="57150"/>
            <a:ext cx="5762625" cy="63166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BF58-55FA-42F6-9E06-59A9197BA6C3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192524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713" y="57150"/>
            <a:ext cx="6065837" cy="12144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7713" y="1981200"/>
            <a:ext cx="3867150" cy="43926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67263" y="1981200"/>
            <a:ext cx="3867150" cy="2119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67263" y="4252913"/>
            <a:ext cx="3867150" cy="2120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9B9A6-F003-4BDC-B5EE-CCDF1F755F9E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409902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3E09-9E6E-452F-B207-F0607F2E17EA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42280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0B60-652C-4C0D-890C-03441ABCF023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05933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DA702-0AD4-4662-A75B-4A7196546B1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09146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BC71-A54C-4C31-8934-DB762C7AA3EA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8955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7D05-3E27-4D25-A6B0-A88DD38F2E2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79484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BC5A-EA4E-4685-8F0D-C9E212144665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04267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D843F-3B1B-4C52-8DE0-8287A2411CC3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7733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28AECB3-DBC2-4C84-9EB3-C5A78D0C6604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ltGray">
          <a:xfrm flipH="1" flipV="1">
            <a:off x="438150" y="247650"/>
            <a:ext cx="8310563" cy="96361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ltGray">
          <a:xfrm flipH="1" flipV="1">
            <a:off x="438150" y="769938"/>
            <a:ext cx="8310563" cy="12112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GB" panose="020B0406020204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7713" y="57150"/>
            <a:ext cx="6065837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7713" y="1981200"/>
            <a:ext cx="78867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Ebene1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6669088"/>
            <a:ext cx="684053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Volker Scharlowsky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3550" y="6673850"/>
            <a:ext cx="190500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BF98D04-4F96-4C1E-8F40-938024A39BE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  <p:grpSp>
        <p:nvGrpSpPr>
          <p:cNvPr id="2056" name="Group 14"/>
          <p:cNvGrpSpPr>
            <a:grpSpLocks/>
          </p:cNvGrpSpPr>
          <p:nvPr/>
        </p:nvGrpSpPr>
        <p:grpSpPr bwMode="auto">
          <a:xfrm>
            <a:off x="7161213" y="104775"/>
            <a:ext cx="1587500" cy="1060450"/>
            <a:chOff x="4428" y="66"/>
            <a:chExt cx="1171" cy="782"/>
          </a:xfrm>
        </p:grpSpPr>
        <p:sp>
          <p:nvSpPr>
            <p:cNvPr id="2058" name="Freeform 8"/>
            <p:cNvSpPr>
              <a:spLocks/>
            </p:cNvSpPr>
            <p:nvPr userDrawn="1"/>
          </p:nvSpPr>
          <p:spPr bwMode="auto">
            <a:xfrm>
              <a:off x="4428" y="66"/>
              <a:ext cx="1171" cy="782"/>
            </a:xfrm>
            <a:custGeom>
              <a:avLst/>
              <a:gdLst>
                <a:gd name="T0" fmla="*/ 849 w 1192"/>
                <a:gd name="T1" fmla="*/ 0 h 796"/>
                <a:gd name="T2" fmla="*/ 566 w 1192"/>
                <a:gd name="T3" fmla="*/ 567 h 796"/>
                <a:gd name="T4" fmla="*/ 0 w 1192"/>
                <a:gd name="T5" fmla="*/ 567 h 796"/>
                <a:gd name="T6" fmla="*/ 283 w 1192"/>
                <a:gd name="T7" fmla="*/ 0 h 796"/>
                <a:gd name="T8" fmla="*/ 849 w 1192"/>
                <a:gd name="T9" fmla="*/ 0 h 7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92" h="796">
                  <a:moveTo>
                    <a:pt x="1192" y="0"/>
                  </a:moveTo>
                  <a:lnTo>
                    <a:pt x="793" y="796"/>
                  </a:lnTo>
                  <a:lnTo>
                    <a:pt x="0" y="796"/>
                  </a:lnTo>
                  <a:lnTo>
                    <a:pt x="397" y="0"/>
                  </a:lnTo>
                  <a:lnTo>
                    <a:pt x="119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dist="45791" dir="3378596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grpSp>
          <p:nvGrpSpPr>
            <p:cNvPr id="2059" name="Group 9"/>
            <p:cNvGrpSpPr>
              <a:grpSpLocks/>
            </p:cNvGrpSpPr>
            <p:nvPr userDrawn="1"/>
          </p:nvGrpSpPr>
          <p:grpSpPr bwMode="auto">
            <a:xfrm>
              <a:off x="4599" y="556"/>
              <a:ext cx="623" cy="247"/>
              <a:chOff x="4573" y="567"/>
              <a:chExt cx="634" cy="251"/>
            </a:xfrm>
          </p:grpSpPr>
          <p:sp>
            <p:nvSpPr>
              <p:cNvPr id="2060" name="Freeform 10"/>
              <p:cNvSpPr>
                <a:spLocks noEditPoints="1"/>
              </p:cNvSpPr>
              <p:nvPr/>
            </p:nvSpPr>
            <p:spPr bwMode="auto">
              <a:xfrm>
                <a:off x="5015" y="571"/>
                <a:ext cx="192" cy="240"/>
              </a:xfrm>
              <a:custGeom>
                <a:avLst/>
                <a:gdLst>
                  <a:gd name="T0" fmla="*/ 108 w 192"/>
                  <a:gd name="T1" fmla="*/ 240 h 240"/>
                  <a:gd name="T2" fmla="*/ 137 w 192"/>
                  <a:gd name="T3" fmla="*/ 236 h 240"/>
                  <a:gd name="T4" fmla="*/ 167 w 192"/>
                  <a:gd name="T5" fmla="*/ 222 h 240"/>
                  <a:gd name="T6" fmla="*/ 179 w 192"/>
                  <a:gd name="T7" fmla="*/ 209 h 240"/>
                  <a:gd name="T8" fmla="*/ 186 w 192"/>
                  <a:gd name="T9" fmla="*/ 195 h 240"/>
                  <a:gd name="T10" fmla="*/ 192 w 192"/>
                  <a:gd name="T11" fmla="*/ 172 h 240"/>
                  <a:gd name="T12" fmla="*/ 188 w 192"/>
                  <a:gd name="T13" fmla="*/ 151 h 240"/>
                  <a:gd name="T14" fmla="*/ 183 w 192"/>
                  <a:gd name="T15" fmla="*/ 136 h 240"/>
                  <a:gd name="T16" fmla="*/ 163 w 192"/>
                  <a:gd name="T17" fmla="*/ 111 h 240"/>
                  <a:gd name="T18" fmla="*/ 181 w 192"/>
                  <a:gd name="T19" fmla="*/ 88 h 240"/>
                  <a:gd name="T20" fmla="*/ 186 w 192"/>
                  <a:gd name="T21" fmla="*/ 63 h 240"/>
                  <a:gd name="T22" fmla="*/ 185 w 192"/>
                  <a:gd name="T23" fmla="*/ 50 h 240"/>
                  <a:gd name="T24" fmla="*/ 173 w 192"/>
                  <a:gd name="T25" fmla="*/ 28 h 240"/>
                  <a:gd name="T26" fmla="*/ 163 w 192"/>
                  <a:gd name="T27" fmla="*/ 17 h 240"/>
                  <a:gd name="T28" fmla="*/ 148 w 192"/>
                  <a:gd name="T29" fmla="*/ 9 h 240"/>
                  <a:gd name="T30" fmla="*/ 127 w 192"/>
                  <a:gd name="T31" fmla="*/ 2 h 240"/>
                  <a:gd name="T32" fmla="*/ 100 w 192"/>
                  <a:gd name="T33" fmla="*/ 0 h 240"/>
                  <a:gd name="T34" fmla="*/ 0 w 192"/>
                  <a:gd name="T35" fmla="*/ 240 h 240"/>
                  <a:gd name="T36" fmla="*/ 108 w 192"/>
                  <a:gd name="T37" fmla="*/ 40 h 240"/>
                  <a:gd name="T38" fmla="*/ 129 w 192"/>
                  <a:gd name="T39" fmla="*/ 48 h 240"/>
                  <a:gd name="T40" fmla="*/ 137 w 192"/>
                  <a:gd name="T41" fmla="*/ 55 h 240"/>
                  <a:gd name="T42" fmla="*/ 138 w 192"/>
                  <a:gd name="T43" fmla="*/ 69 h 240"/>
                  <a:gd name="T44" fmla="*/ 137 w 192"/>
                  <a:gd name="T45" fmla="*/ 80 h 240"/>
                  <a:gd name="T46" fmla="*/ 131 w 192"/>
                  <a:gd name="T47" fmla="*/ 90 h 240"/>
                  <a:gd name="T48" fmla="*/ 119 w 192"/>
                  <a:gd name="T49" fmla="*/ 94 h 240"/>
                  <a:gd name="T50" fmla="*/ 106 w 192"/>
                  <a:gd name="T51" fmla="*/ 96 h 240"/>
                  <a:gd name="T52" fmla="*/ 50 w 192"/>
                  <a:gd name="T53" fmla="*/ 40 h 240"/>
                  <a:gd name="T54" fmla="*/ 117 w 192"/>
                  <a:gd name="T55" fmla="*/ 136 h 240"/>
                  <a:gd name="T56" fmla="*/ 135 w 192"/>
                  <a:gd name="T57" fmla="*/ 140 h 240"/>
                  <a:gd name="T58" fmla="*/ 140 w 192"/>
                  <a:gd name="T59" fmla="*/ 149 h 240"/>
                  <a:gd name="T60" fmla="*/ 144 w 192"/>
                  <a:gd name="T61" fmla="*/ 165 h 240"/>
                  <a:gd name="T62" fmla="*/ 140 w 192"/>
                  <a:gd name="T63" fmla="*/ 184 h 240"/>
                  <a:gd name="T64" fmla="*/ 131 w 192"/>
                  <a:gd name="T65" fmla="*/ 194 h 240"/>
                  <a:gd name="T66" fmla="*/ 108 w 192"/>
                  <a:gd name="T67" fmla="*/ 197 h 240"/>
                  <a:gd name="T68" fmla="*/ 50 w 192"/>
                  <a:gd name="T69" fmla="*/ 136 h 2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92" h="240">
                    <a:moveTo>
                      <a:pt x="0" y="240"/>
                    </a:moveTo>
                    <a:lnTo>
                      <a:pt x="108" y="240"/>
                    </a:lnTo>
                    <a:lnTo>
                      <a:pt x="121" y="238"/>
                    </a:lnTo>
                    <a:lnTo>
                      <a:pt x="137" y="236"/>
                    </a:lnTo>
                    <a:lnTo>
                      <a:pt x="152" y="232"/>
                    </a:lnTo>
                    <a:lnTo>
                      <a:pt x="167" y="222"/>
                    </a:lnTo>
                    <a:lnTo>
                      <a:pt x="173" y="217"/>
                    </a:lnTo>
                    <a:lnTo>
                      <a:pt x="179" y="209"/>
                    </a:lnTo>
                    <a:lnTo>
                      <a:pt x="185" y="201"/>
                    </a:lnTo>
                    <a:lnTo>
                      <a:pt x="186" y="195"/>
                    </a:lnTo>
                    <a:lnTo>
                      <a:pt x="190" y="182"/>
                    </a:lnTo>
                    <a:lnTo>
                      <a:pt x="192" y="172"/>
                    </a:lnTo>
                    <a:lnTo>
                      <a:pt x="190" y="161"/>
                    </a:lnTo>
                    <a:lnTo>
                      <a:pt x="188" y="151"/>
                    </a:lnTo>
                    <a:lnTo>
                      <a:pt x="186" y="144"/>
                    </a:lnTo>
                    <a:lnTo>
                      <a:pt x="183" y="136"/>
                    </a:lnTo>
                    <a:lnTo>
                      <a:pt x="173" y="122"/>
                    </a:lnTo>
                    <a:lnTo>
                      <a:pt x="163" y="111"/>
                    </a:lnTo>
                    <a:lnTo>
                      <a:pt x="173" y="99"/>
                    </a:lnTo>
                    <a:lnTo>
                      <a:pt x="181" y="88"/>
                    </a:lnTo>
                    <a:lnTo>
                      <a:pt x="185" y="74"/>
                    </a:lnTo>
                    <a:lnTo>
                      <a:pt x="186" y="63"/>
                    </a:lnTo>
                    <a:lnTo>
                      <a:pt x="185" y="57"/>
                    </a:lnTo>
                    <a:lnTo>
                      <a:pt x="185" y="50"/>
                    </a:lnTo>
                    <a:lnTo>
                      <a:pt x="181" y="38"/>
                    </a:lnTo>
                    <a:lnTo>
                      <a:pt x="173" y="28"/>
                    </a:lnTo>
                    <a:lnTo>
                      <a:pt x="169" y="23"/>
                    </a:lnTo>
                    <a:lnTo>
                      <a:pt x="163" y="17"/>
                    </a:lnTo>
                    <a:lnTo>
                      <a:pt x="156" y="13"/>
                    </a:lnTo>
                    <a:lnTo>
                      <a:pt x="148" y="9"/>
                    </a:lnTo>
                    <a:lnTo>
                      <a:pt x="138" y="5"/>
                    </a:lnTo>
                    <a:lnTo>
                      <a:pt x="127" y="2"/>
                    </a:lnTo>
                    <a:lnTo>
                      <a:pt x="113" y="0"/>
                    </a:lnTo>
                    <a:lnTo>
                      <a:pt x="100" y="0"/>
                    </a:lnTo>
                    <a:lnTo>
                      <a:pt x="0" y="0"/>
                    </a:lnTo>
                    <a:lnTo>
                      <a:pt x="0" y="240"/>
                    </a:lnTo>
                    <a:close/>
                    <a:moveTo>
                      <a:pt x="50" y="40"/>
                    </a:moveTo>
                    <a:lnTo>
                      <a:pt x="108" y="40"/>
                    </a:lnTo>
                    <a:lnTo>
                      <a:pt x="119" y="42"/>
                    </a:lnTo>
                    <a:lnTo>
                      <a:pt x="129" y="48"/>
                    </a:lnTo>
                    <a:lnTo>
                      <a:pt x="133" y="51"/>
                    </a:lnTo>
                    <a:lnTo>
                      <a:pt x="137" y="55"/>
                    </a:lnTo>
                    <a:lnTo>
                      <a:pt x="138" y="61"/>
                    </a:lnTo>
                    <a:lnTo>
                      <a:pt x="138" y="69"/>
                    </a:lnTo>
                    <a:lnTo>
                      <a:pt x="138" y="74"/>
                    </a:lnTo>
                    <a:lnTo>
                      <a:pt x="137" y="80"/>
                    </a:lnTo>
                    <a:lnTo>
                      <a:pt x="133" y="86"/>
                    </a:lnTo>
                    <a:lnTo>
                      <a:pt x="131" y="90"/>
                    </a:lnTo>
                    <a:lnTo>
                      <a:pt x="125" y="92"/>
                    </a:lnTo>
                    <a:lnTo>
                      <a:pt x="119" y="94"/>
                    </a:lnTo>
                    <a:lnTo>
                      <a:pt x="113" y="96"/>
                    </a:lnTo>
                    <a:lnTo>
                      <a:pt x="106" y="96"/>
                    </a:lnTo>
                    <a:lnTo>
                      <a:pt x="50" y="96"/>
                    </a:lnTo>
                    <a:lnTo>
                      <a:pt x="50" y="40"/>
                    </a:lnTo>
                    <a:close/>
                    <a:moveTo>
                      <a:pt x="50" y="136"/>
                    </a:moveTo>
                    <a:lnTo>
                      <a:pt x="117" y="136"/>
                    </a:lnTo>
                    <a:lnTo>
                      <a:pt x="125" y="138"/>
                    </a:lnTo>
                    <a:lnTo>
                      <a:pt x="135" y="140"/>
                    </a:lnTo>
                    <a:lnTo>
                      <a:pt x="138" y="144"/>
                    </a:lnTo>
                    <a:lnTo>
                      <a:pt x="140" y="149"/>
                    </a:lnTo>
                    <a:lnTo>
                      <a:pt x="144" y="155"/>
                    </a:lnTo>
                    <a:lnTo>
                      <a:pt x="144" y="165"/>
                    </a:lnTo>
                    <a:lnTo>
                      <a:pt x="144" y="176"/>
                    </a:lnTo>
                    <a:lnTo>
                      <a:pt x="140" y="184"/>
                    </a:lnTo>
                    <a:lnTo>
                      <a:pt x="137" y="190"/>
                    </a:lnTo>
                    <a:lnTo>
                      <a:pt x="131" y="194"/>
                    </a:lnTo>
                    <a:lnTo>
                      <a:pt x="119" y="197"/>
                    </a:lnTo>
                    <a:lnTo>
                      <a:pt x="108" y="197"/>
                    </a:lnTo>
                    <a:lnTo>
                      <a:pt x="50" y="197"/>
                    </a:lnTo>
                    <a:lnTo>
                      <a:pt x="50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11"/>
              <p:cNvSpPr>
                <a:spLocks/>
              </p:cNvSpPr>
              <p:nvPr/>
            </p:nvSpPr>
            <p:spPr bwMode="auto">
              <a:xfrm>
                <a:off x="4783" y="567"/>
                <a:ext cx="219" cy="251"/>
              </a:xfrm>
              <a:custGeom>
                <a:avLst/>
                <a:gdLst>
                  <a:gd name="T0" fmla="*/ 176 w 219"/>
                  <a:gd name="T1" fmla="*/ 155 h 251"/>
                  <a:gd name="T2" fmla="*/ 175 w 219"/>
                  <a:gd name="T3" fmla="*/ 169 h 251"/>
                  <a:gd name="T4" fmla="*/ 163 w 219"/>
                  <a:gd name="T5" fmla="*/ 188 h 251"/>
                  <a:gd name="T6" fmla="*/ 152 w 219"/>
                  <a:gd name="T7" fmla="*/ 199 h 251"/>
                  <a:gd name="T8" fmla="*/ 138 w 219"/>
                  <a:gd name="T9" fmla="*/ 207 h 251"/>
                  <a:gd name="T10" fmla="*/ 109 w 219"/>
                  <a:gd name="T11" fmla="*/ 211 h 251"/>
                  <a:gd name="T12" fmla="*/ 90 w 219"/>
                  <a:gd name="T13" fmla="*/ 205 h 251"/>
                  <a:gd name="T14" fmla="*/ 75 w 219"/>
                  <a:gd name="T15" fmla="*/ 196 h 251"/>
                  <a:gd name="T16" fmla="*/ 54 w 219"/>
                  <a:gd name="T17" fmla="*/ 167 h 251"/>
                  <a:gd name="T18" fmla="*/ 48 w 219"/>
                  <a:gd name="T19" fmla="*/ 142 h 251"/>
                  <a:gd name="T20" fmla="*/ 48 w 219"/>
                  <a:gd name="T21" fmla="*/ 109 h 251"/>
                  <a:gd name="T22" fmla="*/ 55 w 219"/>
                  <a:gd name="T23" fmla="*/ 78 h 251"/>
                  <a:gd name="T24" fmla="*/ 73 w 219"/>
                  <a:gd name="T25" fmla="*/ 54 h 251"/>
                  <a:gd name="T26" fmla="*/ 94 w 219"/>
                  <a:gd name="T27" fmla="*/ 44 h 251"/>
                  <a:gd name="T28" fmla="*/ 115 w 219"/>
                  <a:gd name="T29" fmla="*/ 40 h 251"/>
                  <a:gd name="T30" fmla="*/ 134 w 219"/>
                  <a:gd name="T31" fmla="*/ 42 h 251"/>
                  <a:gd name="T32" fmla="*/ 152 w 219"/>
                  <a:gd name="T33" fmla="*/ 50 h 251"/>
                  <a:gd name="T34" fmla="*/ 165 w 219"/>
                  <a:gd name="T35" fmla="*/ 61 h 251"/>
                  <a:gd name="T36" fmla="*/ 173 w 219"/>
                  <a:gd name="T37" fmla="*/ 80 h 251"/>
                  <a:gd name="T38" fmla="*/ 217 w 219"/>
                  <a:gd name="T39" fmla="*/ 73 h 251"/>
                  <a:gd name="T40" fmla="*/ 211 w 219"/>
                  <a:gd name="T41" fmla="*/ 54 h 251"/>
                  <a:gd name="T42" fmla="*/ 200 w 219"/>
                  <a:gd name="T43" fmla="*/ 36 h 251"/>
                  <a:gd name="T44" fmla="*/ 182 w 219"/>
                  <a:gd name="T45" fmla="*/ 19 h 251"/>
                  <a:gd name="T46" fmla="*/ 161 w 219"/>
                  <a:gd name="T47" fmla="*/ 7 h 251"/>
                  <a:gd name="T48" fmla="*/ 132 w 219"/>
                  <a:gd name="T49" fmla="*/ 0 h 251"/>
                  <a:gd name="T50" fmla="*/ 98 w 219"/>
                  <a:gd name="T51" fmla="*/ 0 h 251"/>
                  <a:gd name="T52" fmla="*/ 77 w 219"/>
                  <a:gd name="T53" fmla="*/ 6 h 251"/>
                  <a:gd name="T54" fmla="*/ 54 w 219"/>
                  <a:gd name="T55" fmla="*/ 15 h 251"/>
                  <a:gd name="T56" fmla="*/ 31 w 219"/>
                  <a:gd name="T57" fmla="*/ 36 h 251"/>
                  <a:gd name="T58" fmla="*/ 13 w 219"/>
                  <a:gd name="T59" fmla="*/ 61 h 251"/>
                  <a:gd name="T60" fmla="*/ 4 w 219"/>
                  <a:gd name="T61" fmla="*/ 92 h 251"/>
                  <a:gd name="T62" fmla="*/ 0 w 219"/>
                  <a:gd name="T63" fmla="*/ 123 h 251"/>
                  <a:gd name="T64" fmla="*/ 2 w 219"/>
                  <a:gd name="T65" fmla="*/ 153 h 251"/>
                  <a:gd name="T66" fmla="*/ 11 w 219"/>
                  <a:gd name="T67" fmla="*/ 184 h 251"/>
                  <a:gd name="T68" fmla="*/ 25 w 219"/>
                  <a:gd name="T69" fmla="*/ 209 h 251"/>
                  <a:gd name="T70" fmla="*/ 44 w 219"/>
                  <a:gd name="T71" fmla="*/ 228 h 251"/>
                  <a:gd name="T72" fmla="*/ 67 w 219"/>
                  <a:gd name="T73" fmla="*/ 242 h 251"/>
                  <a:gd name="T74" fmla="*/ 90 w 219"/>
                  <a:gd name="T75" fmla="*/ 249 h 251"/>
                  <a:gd name="T76" fmla="*/ 121 w 219"/>
                  <a:gd name="T77" fmla="*/ 249 h 251"/>
                  <a:gd name="T78" fmla="*/ 148 w 219"/>
                  <a:gd name="T79" fmla="*/ 244 h 251"/>
                  <a:gd name="T80" fmla="*/ 173 w 219"/>
                  <a:gd name="T81" fmla="*/ 226 h 251"/>
                  <a:gd name="T82" fmla="*/ 190 w 219"/>
                  <a:gd name="T83" fmla="*/ 244 h 251"/>
                  <a:gd name="T84" fmla="*/ 219 w 219"/>
                  <a:gd name="T85" fmla="*/ 115 h 251"/>
                  <a:gd name="T86" fmla="*/ 123 w 219"/>
                  <a:gd name="T87" fmla="*/ 155 h 25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9" h="251">
                    <a:moveTo>
                      <a:pt x="123" y="155"/>
                    </a:moveTo>
                    <a:lnTo>
                      <a:pt x="176" y="155"/>
                    </a:lnTo>
                    <a:lnTo>
                      <a:pt x="176" y="161"/>
                    </a:lnTo>
                    <a:lnTo>
                      <a:pt x="175" y="169"/>
                    </a:lnTo>
                    <a:lnTo>
                      <a:pt x="171" y="178"/>
                    </a:lnTo>
                    <a:lnTo>
                      <a:pt x="163" y="188"/>
                    </a:lnTo>
                    <a:lnTo>
                      <a:pt x="157" y="196"/>
                    </a:lnTo>
                    <a:lnTo>
                      <a:pt x="152" y="199"/>
                    </a:lnTo>
                    <a:lnTo>
                      <a:pt x="144" y="203"/>
                    </a:lnTo>
                    <a:lnTo>
                      <a:pt x="138" y="207"/>
                    </a:lnTo>
                    <a:lnTo>
                      <a:pt x="123" y="211"/>
                    </a:lnTo>
                    <a:lnTo>
                      <a:pt x="109" y="211"/>
                    </a:lnTo>
                    <a:lnTo>
                      <a:pt x="100" y="209"/>
                    </a:lnTo>
                    <a:lnTo>
                      <a:pt x="90" y="205"/>
                    </a:lnTo>
                    <a:lnTo>
                      <a:pt x="82" y="201"/>
                    </a:lnTo>
                    <a:lnTo>
                      <a:pt x="75" y="196"/>
                    </a:lnTo>
                    <a:lnTo>
                      <a:pt x="63" y="182"/>
                    </a:lnTo>
                    <a:lnTo>
                      <a:pt x="54" y="167"/>
                    </a:lnTo>
                    <a:lnTo>
                      <a:pt x="50" y="155"/>
                    </a:lnTo>
                    <a:lnTo>
                      <a:pt x="48" y="142"/>
                    </a:lnTo>
                    <a:lnTo>
                      <a:pt x="48" y="126"/>
                    </a:lnTo>
                    <a:lnTo>
                      <a:pt x="48" y="109"/>
                    </a:lnTo>
                    <a:lnTo>
                      <a:pt x="52" y="94"/>
                    </a:lnTo>
                    <a:lnTo>
                      <a:pt x="55" y="78"/>
                    </a:lnTo>
                    <a:lnTo>
                      <a:pt x="63" y="65"/>
                    </a:lnTo>
                    <a:lnTo>
                      <a:pt x="73" y="54"/>
                    </a:lnTo>
                    <a:lnTo>
                      <a:pt x="84" y="48"/>
                    </a:lnTo>
                    <a:lnTo>
                      <a:pt x="94" y="44"/>
                    </a:lnTo>
                    <a:lnTo>
                      <a:pt x="103" y="42"/>
                    </a:lnTo>
                    <a:lnTo>
                      <a:pt x="115" y="40"/>
                    </a:lnTo>
                    <a:lnTo>
                      <a:pt x="125" y="42"/>
                    </a:lnTo>
                    <a:lnTo>
                      <a:pt x="134" y="42"/>
                    </a:lnTo>
                    <a:lnTo>
                      <a:pt x="142" y="46"/>
                    </a:lnTo>
                    <a:lnTo>
                      <a:pt x="152" y="50"/>
                    </a:lnTo>
                    <a:lnTo>
                      <a:pt x="157" y="55"/>
                    </a:lnTo>
                    <a:lnTo>
                      <a:pt x="165" y="61"/>
                    </a:lnTo>
                    <a:lnTo>
                      <a:pt x="169" y="71"/>
                    </a:lnTo>
                    <a:lnTo>
                      <a:pt x="173" y="80"/>
                    </a:lnTo>
                    <a:lnTo>
                      <a:pt x="219" y="80"/>
                    </a:lnTo>
                    <a:lnTo>
                      <a:pt x="217" y="73"/>
                    </a:lnTo>
                    <a:lnTo>
                      <a:pt x="215" y="61"/>
                    </a:lnTo>
                    <a:lnTo>
                      <a:pt x="211" y="54"/>
                    </a:lnTo>
                    <a:lnTo>
                      <a:pt x="207" y="46"/>
                    </a:lnTo>
                    <a:lnTo>
                      <a:pt x="200" y="36"/>
                    </a:lnTo>
                    <a:lnTo>
                      <a:pt x="192" y="27"/>
                    </a:lnTo>
                    <a:lnTo>
                      <a:pt x="182" y="19"/>
                    </a:lnTo>
                    <a:lnTo>
                      <a:pt x="173" y="11"/>
                    </a:lnTo>
                    <a:lnTo>
                      <a:pt x="161" y="7"/>
                    </a:lnTo>
                    <a:lnTo>
                      <a:pt x="152" y="4"/>
                    </a:lnTo>
                    <a:lnTo>
                      <a:pt x="132" y="0"/>
                    </a:lnTo>
                    <a:lnTo>
                      <a:pt x="113" y="0"/>
                    </a:lnTo>
                    <a:lnTo>
                      <a:pt x="98" y="0"/>
                    </a:lnTo>
                    <a:lnTo>
                      <a:pt x="86" y="2"/>
                    </a:lnTo>
                    <a:lnTo>
                      <a:pt x="77" y="6"/>
                    </a:lnTo>
                    <a:lnTo>
                      <a:pt x="67" y="9"/>
                    </a:lnTo>
                    <a:lnTo>
                      <a:pt x="54" y="15"/>
                    </a:lnTo>
                    <a:lnTo>
                      <a:pt x="40" y="25"/>
                    </a:lnTo>
                    <a:lnTo>
                      <a:pt x="31" y="36"/>
                    </a:lnTo>
                    <a:lnTo>
                      <a:pt x="21" y="48"/>
                    </a:lnTo>
                    <a:lnTo>
                      <a:pt x="13" y="61"/>
                    </a:lnTo>
                    <a:lnTo>
                      <a:pt x="7" y="77"/>
                    </a:lnTo>
                    <a:lnTo>
                      <a:pt x="4" y="92"/>
                    </a:lnTo>
                    <a:lnTo>
                      <a:pt x="0" y="107"/>
                    </a:lnTo>
                    <a:lnTo>
                      <a:pt x="0" y="123"/>
                    </a:lnTo>
                    <a:lnTo>
                      <a:pt x="0" y="138"/>
                    </a:lnTo>
                    <a:lnTo>
                      <a:pt x="2" y="153"/>
                    </a:lnTo>
                    <a:lnTo>
                      <a:pt x="6" y="169"/>
                    </a:lnTo>
                    <a:lnTo>
                      <a:pt x="11" y="184"/>
                    </a:lnTo>
                    <a:lnTo>
                      <a:pt x="17" y="198"/>
                    </a:lnTo>
                    <a:lnTo>
                      <a:pt x="25" y="209"/>
                    </a:lnTo>
                    <a:lnTo>
                      <a:pt x="34" y="221"/>
                    </a:lnTo>
                    <a:lnTo>
                      <a:pt x="44" y="228"/>
                    </a:lnTo>
                    <a:lnTo>
                      <a:pt x="57" y="238"/>
                    </a:lnTo>
                    <a:lnTo>
                      <a:pt x="67" y="242"/>
                    </a:lnTo>
                    <a:lnTo>
                      <a:pt x="77" y="245"/>
                    </a:lnTo>
                    <a:lnTo>
                      <a:pt x="90" y="249"/>
                    </a:lnTo>
                    <a:lnTo>
                      <a:pt x="103" y="251"/>
                    </a:lnTo>
                    <a:lnTo>
                      <a:pt x="121" y="249"/>
                    </a:lnTo>
                    <a:lnTo>
                      <a:pt x="134" y="247"/>
                    </a:lnTo>
                    <a:lnTo>
                      <a:pt x="148" y="244"/>
                    </a:lnTo>
                    <a:lnTo>
                      <a:pt x="157" y="238"/>
                    </a:lnTo>
                    <a:lnTo>
                      <a:pt x="173" y="226"/>
                    </a:lnTo>
                    <a:lnTo>
                      <a:pt x="182" y="215"/>
                    </a:lnTo>
                    <a:lnTo>
                      <a:pt x="190" y="244"/>
                    </a:lnTo>
                    <a:lnTo>
                      <a:pt x="219" y="244"/>
                    </a:lnTo>
                    <a:lnTo>
                      <a:pt x="219" y="115"/>
                    </a:lnTo>
                    <a:lnTo>
                      <a:pt x="123" y="115"/>
                    </a:lnTo>
                    <a:lnTo>
                      <a:pt x="123" y="1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2" name="Freeform 12"/>
              <p:cNvSpPr>
                <a:spLocks noEditPoints="1"/>
              </p:cNvSpPr>
              <p:nvPr/>
            </p:nvSpPr>
            <p:spPr bwMode="auto">
              <a:xfrm>
                <a:off x="4573" y="571"/>
                <a:ext cx="200" cy="240"/>
              </a:xfrm>
              <a:custGeom>
                <a:avLst/>
                <a:gdLst>
                  <a:gd name="T0" fmla="*/ 0 w 200"/>
                  <a:gd name="T1" fmla="*/ 240 h 240"/>
                  <a:gd name="T2" fmla="*/ 108 w 200"/>
                  <a:gd name="T3" fmla="*/ 240 h 240"/>
                  <a:gd name="T4" fmla="*/ 118 w 200"/>
                  <a:gd name="T5" fmla="*/ 238 h 240"/>
                  <a:gd name="T6" fmla="*/ 127 w 200"/>
                  <a:gd name="T7" fmla="*/ 236 h 240"/>
                  <a:gd name="T8" fmla="*/ 137 w 200"/>
                  <a:gd name="T9" fmla="*/ 232 h 240"/>
                  <a:gd name="T10" fmla="*/ 146 w 200"/>
                  <a:gd name="T11" fmla="*/ 228 h 240"/>
                  <a:gd name="T12" fmla="*/ 154 w 200"/>
                  <a:gd name="T13" fmla="*/ 222 h 240"/>
                  <a:gd name="T14" fmla="*/ 164 w 200"/>
                  <a:gd name="T15" fmla="*/ 215 h 240"/>
                  <a:gd name="T16" fmla="*/ 171 w 200"/>
                  <a:gd name="T17" fmla="*/ 207 h 240"/>
                  <a:gd name="T18" fmla="*/ 177 w 200"/>
                  <a:gd name="T19" fmla="*/ 197 h 240"/>
                  <a:gd name="T20" fmla="*/ 185 w 200"/>
                  <a:gd name="T21" fmla="*/ 182 h 240"/>
                  <a:gd name="T22" fmla="*/ 192 w 200"/>
                  <a:gd name="T23" fmla="*/ 163 h 240"/>
                  <a:gd name="T24" fmla="*/ 198 w 200"/>
                  <a:gd name="T25" fmla="*/ 138 h 240"/>
                  <a:gd name="T26" fmla="*/ 200 w 200"/>
                  <a:gd name="T27" fmla="*/ 109 h 240"/>
                  <a:gd name="T28" fmla="*/ 198 w 200"/>
                  <a:gd name="T29" fmla="*/ 92 h 240"/>
                  <a:gd name="T30" fmla="*/ 196 w 200"/>
                  <a:gd name="T31" fmla="*/ 76 h 240"/>
                  <a:gd name="T32" fmla="*/ 192 w 200"/>
                  <a:gd name="T33" fmla="*/ 65 h 240"/>
                  <a:gd name="T34" fmla="*/ 189 w 200"/>
                  <a:gd name="T35" fmla="*/ 55 h 240"/>
                  <a:gd name="T36" fmla="*/ 181 w 200"/>
                  <a:gd name="T37" fmla="*/ 40 h 240"/>
                  <a:gd name="T38" fmla="*/ 171 w 200"/>
                  <a:gd name="T39" fmla="*/ 28 h 240"/>
                  <a:gd name="T40" fmla="*/ 162 w 200"/>
                  <a:gd name="T41" fmla="*/ 19 h 240"/>
                  <a:gd name="T42" fmla="*/ 152 w 200"/>
                  <a:gd name="T43" fmla="*/ 11 h 240"/>
                  <a:gd name="T44" fmla="*/ 143 w 200"/>
                  <a:gd name="T45" fmla="*/ 5 h 240"/>
                  <a:gd name="T46" fmla="*/ 131 w 200"/>
                  <a:gd name="T47" fmla="*/ 2 h 240"/>
                  <a:gd name="T48" fmla="*/ 121 w 200"/>
                  <a:gd name="T49" fmla="*/ 0 h 240"/>
                  <a:gd name="T50" fmla="*/ 112 w 200"/>
                  <a:gd name="T51" fmla="*/ 0 h 240"/>
                  <a:gd name="T52" fmla="*/ 0 w 200"/>
                  <a:gd name="T53" fmla="*/ 0 h 240"/>
                  <a:gd name="T54" fmla="*/ 0 w 200"/>
                  <a:gd name="T55" fmla="*/ 240 h 240"/>
                  <a:gd name="T56" fmla="*/ 50 w 200"/>
                  <a:gd name="T57" fmla="*/ 40 h 240"/>
                  <a:gd name="T58" fmla="*/ 95 w 200"/>
                  <a:gd name="T59" fmla="*/ 40 h 240"/>
                  <a:gd name="T60" fmla="*/ 106 w 200"/>
                  <a:gd name="T61" fmla="*/ 42 h 240"/>
                  <a:gd name="T62" fmla="*/ 118 w 200"/>
                  <a:gd name="T63" fmla="*/ 46 h 240"/>
                  <a:gd name="T64" fmla="*/ 127 w 200"/>
                  <a:gd name="T65" fmla="*/ 51 h 240"/>
                  <a:gd name="T66" fmla="*/ 137 w 200"/>
                  <a:gd name="T67" fmla="*/ 63 h 240"/>
                  <a:gd name="T68" fmla="*/ 143 w 200"/>
                  <a:gd name="T69" fmla="*/ 73 h 240"/>
                  <a:gd name="T70" fmla="*/ 146 w 200"/>
                  <a:gd name="T71" fmla="*/ 86 h 240"/>
                  <a:gd name="T72" fmla="*/ 148 w 200"/>
                  <a:gd name="T73" fmla="*/ 99 h 240"/>
                  <a:gd name="T74" fmla="*/ 150 w 200"/>
                  <a:gd name="T75" fmla="*/ 115 h 240"/>
                  <a:gd name="T76" fmla="*/ 148 w 200"/>
                  <a:gd name="T77" fmla="*/ 130 h 240"/>
                  <a:gd name="T78" fmla="*/ 148 w 200"/>
                  <a:gd name="T79" fmla="*/ 144 h 240"/>
                  <a:gd name="T80" fmla="*/ 144 w 200"/>
                  <a:gd name="T81" fmla="*/ 155 h 240"/>
                  <a:gd name="T82" fmla="*/ 141 w 200"/>
                  <a:gd name="T83" fmla="*/ 167 h 240"/>
                  <a:gd name="T84" fmla="*/ 137 w 200"/>
                  <a:gd name="T85" fmla="*/ 174 h 240"/>
                  <a:gd name="T86" fmla="*/ 131 w 200"/>
                  <a:gd name="T87" fmla="*/ 180 h 240"/>
                  <a:gd name="T88" fmla="*/ 125 w 200"/>
                  <a:gd name="T89" fmla="*/ 186 h 240"/>
                  <a:gd name="T90" fmla="*/ 120 w 200"/>
                  <a:gd name="T91" fmla="*/ 192 h 240"/>
                  <a:gd name="T92" fmla="*/ 114 w 200"/>
                  <a:gd name="T93" fmla="*/ 194 h 240"/>
                  <a:gd name="T94" fmla="*/ 106 w 200"/>
                  <a:gd name="T95" fmla="*/ 195 h 240"/>
                  <a:gd name="T96" fmla="*/ 98 w 200"/>
                  <a:gd name="T97" fmla="*/ 197 h 240"/>
                  <a:gd name="T98" fmla="*/ 91 w 200"/>
                  <a:gd name="T99" fmla="*/ 197 h 240"/>
                  <a:gd name="T100" fmla="*/ 50 w 200"/>
                  <a:gd name="T101" fmla="*/ 197 h 240"/>
                  <a:gd name="T102" fmla="*/ 50 w 200"/>
                  <a:gd name="T103" fmla="*/ 40 h 24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00" h="240">
                    <a:moveTo>
                      <a:pt x="0" y="240"/>
                    </a:moveTo>
                    <a:lnTo>
                      <a:pt x="108" y="240"/>
                    </a:lnTo>
                    <a:lnTo>
                      <a:pt x="118" y="238"/>
                    </a:lnTo>
                    <a:lnTo>
                      <a:pt x="127" y="236"/>
                    </a:lnTo>
                    <a:lnTo>
                      <a:pt x="137" y="232"/>
                    </a:lnTo>
                    <a:lnTo>
                      <a:pt x="146" y="228"/>
                    </a:lnTo>
                    <a:lnTo>
                      <a:pt x="154" y="222"/>
                    </a:lnTo>
                    <a:lnTo>
                      <a:pt x="164" y="215"/>
                    </a:lnTo>
                    <a:lnTo>
                      <a:pt x="171" y="207"/>
                    </a:lnTo>
                    <a:lnTo>
                      <a:pt x="177" y="197"/>
                    </a:lnTo>
                    <a:lnTo>
                      <a:pt x="185" y="182"/>
                    </a:lnTo>
                    <a:lnTo>
                      <a:pt x="192" y="163"/>
                    </a:lnTo>
                    <a:lnTo>
                      <a:pt x="198" y="138"/>
                    </a:lnTo>
                    <a:lnTo>
                      <a:pt x="200" y="109"/>
                    </a:lnTo>
                    <a:lnTo>
                      <a:pt x="198" y="92"/>
                    </a:lnTo>
                    <a:lnTo>
                      <a:pt x="196" y="76"/>
                    </a:lnTo>
                    <a:lnTo>
                      <a:pt x="192" y="65"/>
                    </a:lnTo>
                    <a:lnTo>
                      <a:pt x="189" y="55"/>
                    </a:lnTo>
                    <a:lnTo>
                      <a:pt x="181" y="40"/>
                    </a:lnTo>
                    <a:lnTo>
                      <a:pt x="171" y="28"/>
                    </a:lnTo>
                    <a:lnTo>
                      <a:pt x="162" y="19"/>
                    </a:lnTo>
                    <a:lnTo>
                      <a:pt x="152" y="11"/>
                    </a:lnTo>
                    <a:lnTo>
                      <a:pt x="143" y="5"/>
                    </a:lnTo>
                    <a:lnTo>
                      <a:pt x="131" y="2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0" y="0"/>
                    </a:lnTo>
                    <a:lnTo>
                      <a:pt x="0" y="240"/>
                    </a:lnTo>
                    <a:close/>
                    <a:moveTo>
                      <a:pt x="50" y="40"/>
                    </a:moveTo>
                    <a:lnTo>
                      <a:pt x="95" y="40"/>
                    </a:lnTo>
                    <a:lnTo>
                      <a:pt x="106" y="42"/>
                    </a:lnTo>
                    <a:lnTo>
                      <a:pt x="118" y="46"/>
                    </a:lnTo>
                    <a:lnTo>
                      <a:pt x="127" y="51"/>
                    </a:lnTo>
                    <a:lnTo>
                      <a:pt x="137" y="63"/>
                    </a:lnTo>
                    <a:lnTo>
                      <a:pt x="143" y="73"/>
                    </a:lnTo>
                    <a:lnTo>
                      <a:pt x="146" y="86"/>
                    </a:lnTo>
                    <a:lnTo>
                      <a:pt x="148" y="99"/>
                    </a:lnTo>
                    <a:lnTo>
                      <a:pt x="150" y="115"/>
                    </a:lnTo>
                    <a:lnTo>
                      <a:pt x="148" y="130"/>
                    </a:lnTo>
                    <a:lnTo>
                      <a:pt x="148" y="144"/>
                    </a:lnTo>
                    <a:lnTo>
                      <a:pt x="144" y="155"/>
                    </a:lnTo>
                    <a:lnTo>
                      <a:pt x="141" y="167"/>
                    </a:lnTo>
                    <a:lnTo>
                      <a:pt x="137" y="174"/>
                    </a:lnTo>
                    <a:lnTo>
                      <a:pt x="131" y="180"/>
                    </a:lnTo>
                    <a:lnTo>
                      <a:pt x="125" y="186"/>
                    </a:lnTo>
                    <a:lnTo>
                      <a:pt x="120" y="192"/>
                    </a:lnTo>
                    <a:lnTo>
                      <a:pt x="114" y="194"/>
                    </a:lnTo>
                    <a:lnTo>
                      <a:pt x="106" y="195"/>
                    </a:lnTo>
                    <a:lnTo>
                      <a:pt x="98" y="197"/>
                    </a:lnTo>
                    <a:lnTo>
                      <a:pt x="91" y="197"/>
                    </a:lnTo>
                    <a:lnTo>
                      <a:pt x="50" y="197"/>
                    </a:lnTo>
                    <a:lnTo>
                      <a:pt x="50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7" name="Line 16"/>
          <p:cNvSpPr>
            <a:spLocks noChangeShapeType="1"/>
          </p:cNvSpPr>
          <p:nvPr/>
        </p:nvSpPr>
        <p:spPr bwMode="auto">
          <a:xfrm>
            <a:off x="438150" y="6607175"/>
            <a:ext cx="83105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83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GB" panose="020B0406020204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28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</a:rPr>
              <a:t>Sozialer Dialog und die Rolle der Interessenvertretung im öffentlichen Sektor in </a:t>
            </a:r>
            <a:r>
              <a:rPr lang="de-DE" sz="28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</a:rPr>
              <a:t>Deutschland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de-DE" sz="2000" b="1" dirty="0">
              <a:latin typeface="Arial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2000" b="1" dirty="0" smtClean="0">
                <a:latin typeface="Arial"/>
                <a:ea typeface="Calibri"/>
              </a:rPr>
              <a:t>MOSZ/FES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2000" b="1" dirty="0" smtClean="0">
                <a:latin typeface="Arial"/>
                <a:ea typeface="Calibri"/>
              </a:rPr>
              <a:t>Budapest, 14.05.2015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de-DE" sz="2000" b="1" dirty="0" smtClean="0">
              <a:latin typeface="Arial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2000" b="1" dirty="0" smtClean="0">
                <a:latin typeface="Arial"/>
                <a:ea typeface="Calibri"/>
              </a:rPr>
              <a:t>Volker </a:t>
            </a:r>
            <a:r>
              <a:rPr lang="de-DE" sz="2000" b="1" dirty="0" err="1" smtClean="0">
                <a:latin typeface="Arial"/>
                <a:ea typeface="Calibri"/>
              </a:rPr>
              <a:t>Scharlowsky</a:t>
            </a:r>
            <a:r>
              <a:rPr lang="de-DE" sz="2000" b="1" dirty="0" smtClean="0">
                <a:latin typeface="Arial"/>
                <a:ea typeface="Calibri"/>
              </a:rPr>
              <a:t> M.A.</a:t>
            </a:r>
            <a:endParaRPr lang="de-DE" sz="2000" dirty="0">
              <a:latin typeface="Calibri"/>
              <a:ea typeface="Calibri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19685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670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747713" y="188640"/>
            <a:ext cx="6065837" cy="1152128"/>
          </a:xfrm>
        </p:spPr>
        <p:txBody>
          <a:bodyPr/>
          <a:lstStyle/>
          <a:p>
            <a:r>
              <a:rPr lang="de-DE" altLang="de-DE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??</a:t>
            </a:r>
            <a:r>
              <a:rPr lang="de-DE" altLang="de-DE" sz="4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Questions</a:t>
            </a:r>
            <a:r>
              <a:rPr lang="de-DE" altLang="de-DE" sz="4400" smtClean="0">
                <a:solidFill>
                  <a:srgbClr val="FF0000"/>
                </a:solidFill>
                <a:latin typeface="Arial Black" panose="020B0A04020102020204" pitchFamily="34" charset="0"/>
              </a:rPr>
              <a:t>??</a:t>
            </a:r>
            <a:endParaRPr lang="de-DE" altLang="de-DE" sz="4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395288" y="1890713"/>
            <a:ext cx="7886700" cy="4392612"/>
          </a:xfrm>
        </p:spPr>
        <p:txBody>
          <a:bodyPr/>
          <a:lstStyle/>
          <a:p>
            <a:pPr marL="400050" lvl="1" indent="0">
              <a:buFontTx/>
              <a:buNone/>
            </a:pPr>
            <a:endParaRPr lang="de-DE" altLang="de-DE" sz="1200" dirty="0" smtClean="0"/>
          </a:p>
          <a:p>
            <a:pPr marL="400050" lvl="1" indent="0">
              <a:buFontTx/>
              <a:buNone/>
            </a:pPr>
            <a:r>
              <a:rPr lang="de-DE" alt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 die Aufmerksamkeit</a:t>
            </a:r>
          </a:p>
          <a:p>
            <a:pPr marL="400050" lvl="1" indent="0">
              <a:buFontTx/>
              <a:buNone/>
            </a:pPr>
            <a:r>
              <a:rPr lang="de-DE" alt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Fragen und Diskussionsbeiträge?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Volker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Scharlowsky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M.  A.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Deutscher Gewerkschaftsbund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Bundesvorstand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Öffentlicher Dienst und Beamtenpolitik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Referatsleiter Europäische Politik im Öffentlichen Dienst 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Public Services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de-DE" alt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Head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Division European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de-DE" alt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Henriette-Herz-Platz-2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D-10178 Berlin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(+49) 030-24060-214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Fax (+49) 030-24060-266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Mobile (+49) 0152-563 267 99</a:t>
            </a:r>
          </a:p>
          <a:p>
            <a:pPr marL="400050" lvl="1" indent="0"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volker.scharlowsky@dgb.de</a:t>
            </a:r>
          </a:p>
          <a:p>
            <a:pPr marL="400050" lvl="1" indent="0">
              <a:buFontTx/>
              <a:buNone/>
            </a:pPr>
            <a:endParaRPr lang="de-DE" altLang="de-DE" sz="1200" dirty="0" smtClean="0"/>
          </a:p>
          <a:p>
            <a:pPr marL="400050" lvl="1" indent="0">
              <a:buFontTx/>
              <a:buNone/>
            </a:pPr>
            <a:endParaRPr lang="de-DE" altLang="de-DE" sz="1200" b="1" dirty="0" smtClean="0"/>
          </a:p>
          <a:p>
            <a:endParaRPr lang="de-DE" altLang="de-DE" dirty="0" smtClean="0"/>
          </a:p>
        </p:txBody>
      </p:sp>
      <p:sp>
        <p:nvSpPr>
          <p:cNvPr id="2560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mtClean="0"/>
              <a:t>Volker Scharlowsky</a:t>
            </a:r>
          </a:p>
        </p:txBody>
      </p:sp>
      <p:sp>
        <p:nvSpPr>
          <p:cNvPr id="256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GB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F9A1BF-31DB-4032-867D-52F8C61E2C44}" type="slidenum">
              <a:rPr lang="de-DE" altLang="de-DE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xmlns="" val="157298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5053"/>
            <a:ext cx="6065837" cy="1214438"/>
          </a:xfrm>
        </p:spPr>
        <p:txBody>
          <a:bodyPr/>
          <a:lstStyle/>
          <a:p>
            <a:r>
              <a:rPr lang="de-DE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Gliederung</a:t>
            </a:r>
            <a:endParaRPr lang="de-DE" dirty="0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Zwei </a:t>
            </a:r>
            <a:r>
              <a:rPr lang="de-DE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Vorbemerkungen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Was </a:t>
            </a:r>
            <a:r>
              <a:rPr lang="de-DE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nicht Thema ist: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Sozialer Dialog im politischen Sektor und allgemein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Beamtenrecht und </a:t>
            </a:r>
            <a:r>
              <a:rPr lang="de-DE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Berufsbeamtentum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starke Differenzierung im Recht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2800" dirty="0">
                <a:latin typeface="Arial"/>
                <a:ea typeface="Times New Roman"/>
              </a:rPr>
              <a:t> </a:t>
            </a:r>
            <a:endParaRPr lang="de-DE" sz="2400" dirty="0">
              <a:latin typeface="Calibri"/>
              <a:ea typeface="Calibri"/>
            </a:endParaRPr>
          </a:p>
          <a:p>
            <a:pPr marL="0" indent="0">
              <a:buNone/>
            </a:pPr>
            <a:endParaRPr lang="de-DE" sz="28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2279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Daten</a:t>
            </a:r>
            <a:b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de-DE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82 Mio. Einwohner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Davon 43 Mio. Erwerbstätige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Knapp 7% Arbeitslosigkeit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8 Mio. Gewerkschaftsmitglieder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2 Mio. Betriebe insgesamt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250.000 Betriebsräte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1,7 Mio. Beamten/Beamtinnen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b="1" dirty="0">
                <a:latin typeface="Arial"/>
                <a:ea typeface="Times New Roman"/>
              </a:rPr>
              <a:t>4,5 Mio. im öffentlichen Dienst insgesamt</a:t>
            </a:r>
            <a:endParaRPr lang="de-DE" sz="22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dirty="0">
                <a:latin typeface="Arial"/>
                <a:ea typeface="Times New Roman"/>
              </a:rPr>
              <a:t> </a:t>
            </a:r>
            <a:endParaRPr lang="de-DE" sz="220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endParaRPr lang="de-DE" sz="2000" dirty="0" smtClean="0">
              <a:latin typeface="Verdana"/>
              <a:ea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6" name="AutoShape 2" descr="data:image/jpeg;base64,/9j/4AAQSkZJRgABAQAAAQABAAD/2wCEAAkGBxEQBhUUERIVFhIVFh4XGBYYGRUYFhQeGRQaFxkZHBgYHCggGholGxsVIjIhJS0rLi4uHB8zODMtQyg5MisBCgoKDg0OGxAQGywlICQ3MC8sNzQ3Ny8rNDAyLCw0NzYsMDQ0LDI3MjQ0MDEsODcsLTQwNDQsNSw0NzQ0NDAsLP/AABEIAOEA4QMBEQACEQEDEQH/xAAcAAEAAgIDAQAAAAAAAAAAAAAABAcFBgEDCAL/xAA7EAACAQIEAwUFBwMDBQAAAAAAAQIDEQQSITEFBlETIkFhkQcVcYHRFBYjU6Gi0jJSsQjB8EJigpLh/8QAGwEBAAIDAQEAAAAAAAAAAAAAAAQFAgMGAQf/xAAyEQEAAQMBBAgFBAMBAAAAAAAAAQIDBBESITHRBRQVQVFSYaEWInGBkQYTwfAyseEj/9oADAMBAAIRAxEAPwC8AAAAAAAAAACJTxubHzp5XaNlnurSk05OCW94xyNt2XfVr62CWAAAAAAAAAAAAAAAAAAAAAAAAAAAAAAAANRxVSjheNZZzrQqYycrWVaVNScskZucXlpvJGnpdKyvYCguI82cc4dzFOFXGV1Wg8rU5OdOS0tJQmnFppJp28fMDZqHt6xkeGRg8NSlXUWnVcmlJ37suziklZbq+vkBt/Kntsw+KxFOlXw86VadWNNZH2kLST/Ebsmkmlda2Tvd2dgtVO6A5AAAAAAB8xmns07aO3h5AfQAAAAAAAAAAAAAAAAAAAfFalGcLSSa6MCnv9QfAcJLhkMW60aeKp2pRp31rxzJ5Uls4ZnK/RtPwsFAgZDglCEsdF1KsKUINSlKWZu2ZXUYxTcn5fqgPWHKvNWDxfC6MqdeF6maMIyahObhfMowlZuyXh4AbEBqfBud4V+aauCq4erQqwb7OVS2Wsk9Gn4NrvKPQDbAAGIqcz4KPEalCWJpxq0rZ4yllcc0VJavTZpgReZeOQjytiK1CdCpkptvNJunZ3TvkjJ7KVlaztZ2WqCqvZxznUzYXCYDJGnFylXpVYd/Ipx/onFpTqTzS8NLdFYC9Yu8Vpby6AcgAAAAAAAAAAAAAAAAACPxHDOrw+pTU3BzhKKmkpODlFrNaWjte9noB5Z9pHKlLhXEY0IupUquCqTqPLGmlKUorLCK0u4t7u2wGlgAO+pipScNbdnFRjbS1m5eHjdt3A2yPtP4ouW/snbvL+b3niMv9naXvl/W2l7aAXj7JaVWpylT+2Kbrq8m6mZ1HmqSyyk5PM3kjTSvskkBvFfFU6bSnOMXK9s0kr21dr72A0Xnj2qYPAcOvh5U8VWlJwUYTThFpXbnON1pdd1au/huBQvMvOuJxXGHVp1J0Y6ZVTfZy0Vs05Q1nNtybk77u1logj8N5orxrV+1xGIX2nWpUpzaqZr6SaulNatOLaunurAWryN7OMDLgHbzqxzf1QxUZu0XfuuOqjCUXuneSYFy8PrKeCjJTjNNaTi01JX0d1owJAAAAAAAAAAAAAAAAAAA+K1WMKTlOSjGKu5NpKKWrbb0SAq325PG1eBwjhqCxGFrxWaUISnUpSjNVIzUovWEo5ltZW31QHnjFYSpSq5asJwla+WcXF262fgB0gANq9nnFMNhuMOeKw6qwsmpXgpUnG8k4qfdcm1FJtq3UC1uUvbXg5V5wxNH7NT07OScqrk3Kzz2irO1nfyYFXe1Dm2fE+aJyvHsaMpUqOXZwU3abfi5aP0A1LM8tr6LW3xtf/C9APkAB2SrydCMHJuEW3GPgnK2Zr45Y+gFxcl+0GHDsBRjavOFS05UX33BOWSco+MbNZ09p5pJ694C+aNWM6SlF3i1dMD7AAAAAAAAAAAADqxGIhThepOMFdK8moq70Su/FgYvmHmCnguGVK1bLCEPGpJRUtbWjkU5OT8Fl18gK+r+3HAOk3FYiOlsipU3O7vecZyq5cq7ujjfy10CdyT7V6PEeOvDRpzpylC9OVWUPxJRssuWnFWk1eW72ewH17cuLtezyoqHeVSvGjVlGSfZJNzkpZXo80Yxaf8AdqB52994r7B2P2mt2Nrdl2k+zt0yXtb5ASeD1I1sM8LUllUpZ6U2r5Kii1l6qFTuxdtmouzsBiZwcZtSTTTs09Gmt011A+QAAAAAAAAG5cl+0Gtw2m4OlTr0t8srxkn4WnHVryaflYD0ryXxiGN5Zo16aSUoK6WiUrd9JZpWtK6s2wM2AAAAAAAAAAAAHXWoxnG0knZ3Xk1s10a6gU7/AKhftcsLhqFGlOdBqU5tU+070cqj38rcGk5bNXUne4FCSi1KzVn0YGS5a4jDC8bp1qkJTjTkpWjNwkmtpKS6PW3jsBl+YeP06nE8b9klUhha9n2cnK1WWaDnUlByazOSlJXvlvpa2gaqAAk4nHVKtNKpJyy7N2cl/wCW9vK4EYAAAAAAAAAA9G/6euK9ryrOi7Xo1Gl5xfeu18ZNfIC1QAAAAAAAAAAAAAYDn+pk5IxkkrtYao1to+zeuvitwPHrYHAAAAAAAAAAAAAAAAC+v9OeBceHVquqzza1btKMIxSaXXNKV35LoBdAAAAAAAAAAAAAAK+9t3Mf2LkudOKvUxV6C8ouP4kv/XT4yQHl4AAAAAAAAAAAAAAABN4L2Xvij2zSpdpHPmvbKpLNfKm9rgev+WMLh4cIpyw+V05wi4uNsuW10o20UQMsAAAAAAAAAAAAGL5o4m8Jy/WrxtmpxvHMpON20ldR1tdowuVbNM1JOHYi/fotT3yojnvmSfGMLShXhGHZSlJOnfvZklrmv0IE5tfdEOrp/TOPE/NXV7cmm+4KXWfqvoedcr8IbPhvF81X5jke4KXWfqvoOuV+EHw3i+ar8xyPcFLrP1X0HXK/CD4bxfNV+Y5HuCl1n6r6DrlfhB8N4vmq/Mcj3BS6z9V9B1yvwg+G8XzVfmOR7gpdZ+q+g65X4QfDeL5qvzHI9wUus/VfQdcr8IPhvF81X5jke4KXWfqvoOuV+EHw3i+ar8xyPcFLrP1X0HXK/CD4bxfNV+Y5HuCl1n6r6DrlfhB8N4vmq/Mcj3BS6z9V9B1yvwg+G8XzVfmOR7gpdZ+q+g65X4QfDeL5qvzHI9wUus/VfQdcr8IPhvF81X5jke4KXWfqvoOuV+EHw3i+ar8xyPcFLrP1X0HXK/CD4bxfNV+Y5N89mHMU+GYvsVmqYerNXhJruSbtng7aPqno7LY2W8uqaoiYRcz9PWbdmqu3VOsRM79/D6RC/wCE1KCa2auvmT3IvoAAAAAAAAAAAcTinFppNPRp6pgU97XsDhqFahGjCMaks0pZWrpXVrx31ebXyZX5kUxppxdf+m6rtf7k1TM07ojXx9J9I7vVXRBdSAAAAAAAAAAAAAAAAMny3i6dHjVOdVfhp97S9tN0uqdmbrFUU1xMoHSli5fxa7dv/Kftrv4PR+ElF4WDg7wcU4vXVNaPXyLh83mJidJdoeAAAAAAAAAABC4z2vuup2E4Qq5XlnPWMXbd/L4ryZjVrpOnFts7H7lP7kTNPfpxebuJY2pXx06lWbnUk23L5+Hgl0S0KWuqap1l9Nx7NFm3FFuNIj+7/VGMW4AAAAAAAAAAAAAAAAAPRfJU5S5bpZklLKr221Senrb5F5Rrsxq+XZMUxerijhrOmvHizhk0AAAAAAAAACmfaLxTiOG5mf484075qLjaKy6XjmUVmV7Xjqtr3K7JruUV8d3c7LobFwsjG30RNXCr+J47vSd3fo03ivGsRiq2avVnN62TbtG97pLZLVkau5VXO+V5j4VjHp0t0xH+/wAoBrSgAAAAAAAAAAAAAAAAA7MNUUMTGTipKMk3F7OzvZmVM6TEtd6ia7dVMTpMxMa+D0ly9WpVODU50XeEo5k/HXf4a+Bd01RVGsPl121VarmiuNJjdLInrAAAAAAAAAAaL7X8BTnyx2so/iUpxyy8bSaUl5rx+RFy6Ym3r4L39P3q6MuKIndVrr9o1UkVbuwAAAAAAAAAAAAAAAAAAALW9lXNmaawk6aVo3jNN62yxUXG271d7/IssW9tfJMcHF9O9GU2dcimqZ2p3xPrrPHwWiTHNgAAAAAAAB7AVD7ZOKQqYunShXzdnrKnFaRbv3pSvZu2VJeGvUr8yqJ0jV1/6bsV0xVcmjdPCf4iPDxn6K2ILqQAAAAAAAAAAAAAAAAAAGj15E6ti5BpyfNFNwdnG8v0svldokYsa3IU3T9cU4VUT3zER+df4ehS1cCAAAAAAAAcSScbPZgUF7R+HYbDcyyp4ZOKUVmg/wCmDaTtF7tWs9epVZNNNNelL6B0HevXsbauzrvnSe+fq1YjLgAAAAAAAAAAAAAAAAAMhwzgmIxCvSptxvbM9Ir5v/Y227NdfCEHL6SxsXdcq3+HGf79Vr8H5QlPludDERjOWS1OplUXGy0jq+u0rab6llFr/wA9ire4m50hHW+sWYmnfrMa6/Xw498aovs35UqYbGTdeOWoparR6Rfds1um9fgkY41mbcTM8W/prpKnLrppt/4x/ueSyiSpAAAAAAAAABontV4DCtwjtYUJzrxlvTim2raup4uCS87abK5GybcVU6xG9d9CZtVi9s1VxFE8deH29fb2UmVTvQAAAAAAAAAAAAAACdwvhNbEVUqcG45knK3djfxb+Gptt2qq53IeZn2cWmZuTv01iO+Vo8qezyNKop1bTUkv6lHu6Xbinfdv0LG1jU0b53uMz+mr2VEU0/LEa8Jnf4at7wPCqNB/hwSuSNNFPNU1TrMpoeAAAAAAAAAAAAw3NfMNPh/CnVqJyb7sIr/rllbSb8Fpua7tyLdOspeFh15d2LdH39IedcRNSrykk0nJtJu7V3ezdlf4lNM6zq+lW6Zpoime6HWeMwAAAAAAAAAAAZLhXCZYnD1OzadSCUsnjKP/AFNfDu/r89tu3txOnGEDLzerXKNuPlq13+E9353/AN4WvypyHQhgoyqRTnvnsm2/Fq+0ehZ27FFEcN7iczpbIya5namKZ7o4aerbMFwPD0azlTpqLlurK0n/AHPTc2xERwV9dyuvTamZ03R9GSPWAAAAAAAAAAAAAADQ/azwGvi8BRlQWbspSzQulfPlSlq7aWt8yDnzFNr9yeEcV90DmWse9VFzdtRun6c1YfdDHfkfvp/yKHtPF83tPJ1naON5vaeR90Md+R++n/Idp4vm9p5HaON5vaeR90Md+R++n/Idp4vm9p5HaON5vaeR90Md+R++n/Idp4vm9p5HaON5vaeR90Md+R++n/Idp4vm9p5HaON5vaeR90Md+R++n/Idp4vm9p5HaON5vaeR90Md+R++n/Idp4vm9p5HaON5vaeR90Md+R++n/Idp4vm9p5HaON5vaeR90Md+R++n/Idp4vm9p5HaON5vaeR90Md+R++n/Idp4vm9p5HaON5vaeR90Md+R++n/Idp4vm9p5HaON5vaeR90Md+R++n/Idp4vm9p5HaON5vaeTIcC4NxLB8TjWp0O9F7OdO0l4p2nsZ2+l8e3VtRV7TyRc29h5dqbVdX03Tun8Lp4BxHt8CnKm6U0u9TbUsvwlHRp62/2OgxMu1lW9u3OscPu4bJsfs3JoidY7p8WSJLQAAAAAAAAAAAAAAAcNXVnswNSxah9pl2atG+mt18vI+d9M3LNWVMWYiIjdOnfOs6z/AHwXONFUW/ml0lUkAAAAAAAAAAAAAZblqEe0m2+/08uv+F8j6D0HftXMSKbcabO6frx1+/8AxT5VNUXNZ72eLhGAAAAAAAAAAAAAAAAGscTwHY1FZtwe3VWWzf6nDdOdGU40xdt67M8e/Sfr6rXFvzc1pq4whHPpgAAAAAAAAAAAAHdg67p4uM14aNdU9/mW3RHSHU72tX+NW6ef2/lHyLP7lO7jDZ8Li4VYtwd7b6NP0Z3eNl2cmmarVWsQqa7dVE6VQ7yQwAAAAAAAAAAAAAAAOrFYeNSi4y2fTdGm/Yov25t1xullRXNE7UMLPgElS7s7y/7r2f00KrK6Bxr2mz8unhpv+qRby66eO90S4PWjRcnaT/tW/wAuvwIOZ+nKdinq874469/JttZs6zt8EGSaXejKPm00vUpMjobMs07U06x6b/8AqVRk26p0iQq5jTdKQHgAAAAAAAAAO3DV5U66lHdfqvFE/o/Prw7u3Tvjvjxab1qLlOktlwOOjVp6O0vGN9V9V5n0HEyqMmzTdp71RctzRVNMpRJawAAAAAAAAAAAAAAAAAxnGcaoUXBayktfJefxKbpjpKnFtTRTPz1Ru9PXkk41iblWs8Ia8fP1wAAAAAAAAAAAD6hJxmmnZrZ+KN1jIuWK4rtzpMMaqIqjSWzcKxnbYW7Vmm4vpdeKPpmLdm9ZouT3xEqO5Ts1TT4JhvYAAAAAAAAAAAAAAAADT69TPWlL+5t+rufMc+9+9k13I75XtqnZoiHWRGwAAAAAAAAAAAEjh+DdavJKWWyvtdf5Or6K6IsZOJt3Y3zM6T6f68e5X5GRXRc0p4M/wnBOjhmpO7bu/wDB1dq3TaoiiiNIjdCvqqmqdZTTN4AAAAAAAAAAAAAAAQuL4jJgnbeXdXldav0uV3SuX1bFqrjjO6PrPLj9m7Ht7dyIawfOJnVdh4AAAAAAAAAA3ZGy1bm5XFEd86PKp0jVOwHCJ1YqUnlg9rbv/nX9Du8PoLGsR88bdXrw+0cPzvVNzLrr4boZzA4CFGDUb67t7suYiKY0jgizOqUegAAAAAAAAAAAAAAAAxfMFS2FUer/AMf8RRfqG9sYmzp/lMR/P8JeFTrc18GvnBrZxOaS1+v+CTjYl7Jqmm1TrowruU0RrVLlPQ03LdVuqaK40mGUTExrAYPQAAAAAB6OTwZvgGMcoum7vItH5dPl/wA2PonQt67dxKarv0ifGI/un21U2VTTTcmKWYLVHAAAAAAAAAAAAAAAAACDxXAurRWVpST0ve2u6K/pHo+jMtbMzpMcPr6+jdYvTaq1YR8KxGX+hb23V/jZlNH6Yo2o1uTp37t/2/spPXp04JFHgtWOKhJuLS3a0t9fH/4WuF0ZTiVVft1zszpu3f79v7qj3b83IjWN6fX4NTnrbLLS+TRO2+nz3+BMuYli7VFVdETMa8fXi103K6Y0iUevwG0fw5u/SW3qtiqzOgMe9T/5fJV6cPvHJIt5ddM/NvhjfsFa7/Dfd9XrbTwZUVfpq9FrWKomrfu7vTSd2/67kiM6na4bkao7QfkUdmxtX4s17tZ0n0ngl1V6UbUO94OsoX7OTXVa/O29i6vfpu/RTtU1RO7fG/XXwjx9kWnNomdJjR0Smktyis49y7VFNFMzruS6q6aY1mXfhcHVqt5I2Vt5XSfzOmxv01rTrfq0n08EGvO3/LCbT4DNyi5yi1dNrX5q6Rb4vQ2Nj17VOs7tN+kx3enojXMmuuNJSKvL8G+7OSVnp5+GpunovEmap/bjWf7u8Ptox6xc3RrwROHU6lLjChte+bpJLxT8SB0NgX8W5ci7w3RHhPH+/duyb1FyI2WyF+hgHE5qMG20kt29EgOlY2k7/iQ037y0ta/j5r1QB4yld/iQ0V33o6Lrv5oDmeLpxpyk5xyw/qd1aPk+j8gPjEY+nDCubleMdO7q79LdT2I1nRjVVFMay+OG8ShiKbcLpxtmjK11dXWzas10Z7VTszoxt3Ir107kwxbAAAAAAAAAAAAAAADDYzginiLxaUW9VtZW/V3IMdH2esRf03xG7w+v19W396rY2GXpwUaaitkrL5E5qRJcKouq5OCu/T5Lw2PIiI4GqZGKUbJWS8Fsj0cgAAAAB14ihGpQcZq8ZKzQECfAqDaaUk1ltLNJtZGmtW35676sDl8Bw/Y5cjy2SspT2Tk0t9u9L1A5hwSiqclaTUm2+9JbzlOys9EnKXq+oHzX4JSeBnTp9zNLNeylaXW0rprfTz0sZU1aTqwrp2o0c8E4T9mpyvPNKdrtRUF3VZJRW2nqa9n55r8f4e0UxTTEflkjJkAAAAAAAAAAAAAAAAAAAAAAAAAAAAAAAAA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2" name="Picture 4" descr="Bild in Originalgröße anzei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6272" y="5157192"/>
            <a:ext cx="1645315" cy="98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71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713" y="332656"/>
            <a:ext cx="6065837" cy="1224136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Formen des sozialen Dialogs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 smtClean="0">
                <a:latin typeface="Arial"/>
                <a:ea typeface="Times New Roman"/>
              </a:rPr>
              <a:t>Personalvertretung</a:t>
            </a: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Spitzenorganisation</a:t>
            </a: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Vereinbarungen</a:t>
            </a:r>
            <a:endParaRPr lang="de-DE" sz="2400" b="1" dirty="0">
              <a:latin typeface="Calibri"/>
              <a:ea typeface="Calibri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83389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Bund - Länder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 smtClean="0">
                <a:latin typeface="Arial"/>
                <a:ea typeface="Times New Roman"/>
              </a:rPr>
              <a:t>Beamtenstatusgesetz</a:t>
            </a: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Bundes-Personalvertretungsgesetz</a:t>
            </a: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„hergebrachte Grundsätze des Berufsbeamtentums</a:t>
            </a:r>
            <a:r>
              <a:rPr lang="de-DE" sz="2400" b="1" dirty="0" smtClean="0">
                <a:latin typeface="Arial"/>
                <a:ea typeface="Times New Roman"/>
              </a:rPr>
              <a:t>“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Ländergesetze</a:t>
            </a: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Laufbahnordnungen</a:t>
            </a:r>
            <a:endParaRPr lang="de-DE" sz="2400" b="1" dirty="0">
              <a:latin typeface="Calibri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de-DE" sz="1600" dirty="0">
              <a:latin typeface="Calibri"/>
              <a:ea typeface="Calibri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89821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Gewerkschaften - Personalräte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Arbeiter/Angestellte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(Tarifkräfte)  </a:t>
            </a:r>
            <a:r>
              <a:rPr lang="de-DE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Beamte</a:t>
            </a: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Streikrecht  </a:t>
            </a:r>
            <a:r>
              <a:rPr lang="de-DE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kein Streikrecht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Ehemalige Bundesunternehmen, jetzt vom Prinzip her privat</a:t>
            </a: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(Post mit Telekom, Bahn, </a:t>
            </a:r>
            <a:r>
              <a:rPr lang="de-DE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…)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Personalvertretung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Personalrat</a:t>
            </a: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Gewerkschaftliche Beteiligung: beamtenrechtliche Spitzenorganisation</a:t>
            </a: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Verhandlungsrecht, z. </a:t>
            </a:r>
            <a:r>
              <a:rPr lang="de-DE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B. Vereinbarung</a:t>
            </a:r>
            <a:endParaRPr lang="de-DE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10660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Rechtslage Personalrat (PR)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 </a:t>
            </a: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sind rechtlich unabhängig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PR-Gliederung entsprechend Behördenstruktur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Mindestens 5 ständig beschäftigte AN bzw. Beamte nötig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Mindestens 300 Beschäftigte für völlige Freistellung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PR-Wahl alle vier Jahre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Dienstherr muss PR-Bildung zu ermöglichen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3185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Instrumente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Beteiligungsgespräche </a:t>
            </a: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 verschiedenen Formen </a:t>
            </a:r>
            <a:endParaRPr lang="de-DE" sz="2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r>
              <a:rPr lang="de-DE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auch Einigungsstelle, bei </a:t>
            </a:r>
            <a:r>
              <a:rPr lang="de-DE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Beamten </a:t>
            </a: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nicht bindend)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Dienstvereinbarung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Einzelfallbearbeitung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Informationsarbeit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Personalversammlung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Qualifizierung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Beratung</a:t>
            </a:r>
            <a:endParaRPr lang="de-DE" sz="2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412796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Fazit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 smtClean="0">
                <a:latin typeface="Arial"/>
                <a:ea typeface="Times New Roman"/>
              </a:rPr>
              <a:t>Breite </a:t>
            </a:r>
            <a:r>
              <a:rPr lang="de-DE" sz="2400" b="1" dirty="0">
                <a:latin typeface="Arial"/>
                <a:ea typeface="Times New Roman"/>
              </a:rPr>
              <a:t>Tradition und Praxis sozialen Dialogs auch im öffentlichen </a:t>
            </a:r>
            <a:r>
              <a:rPr lang="de-DE" sz="2400" b="1" dirty="0" smtClean="0">
                <a:latin typeface="Arial"/>
                <a:ea typeface="Times New Roman"/>
              </a:rPr>
              <a:t>Dienst</a:t>
            </a:r>
            <a:endParaRPr lang="de-DE" sz="2400" b="1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/>
                <a:ea typeface="Times New Roman"/>
              </a:rPr>
              <a:t>Mangel an „richtigen“ </a:t>
            </a:r>
            <a:r>
              <a:rPr lang="de-DE" sz="2400" b="1" dirty="0" smtClean="0">
                <a:latin typeface="Arial"/>
                <a:ea typeface="Times New Roman"/>
              </a:rPr>
              <a:t>Mitbestimmungsrechten</a:t>
            </a:r>
            <a:endParaRPr lang="de-DE" sz="2400" b="1" dirty="0">
              <a:latin typeface="Calibri"/>
              <a:ea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Volker Scharlowsky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C00A5-EB8B-4F88-A133-8B9B4CB50DA9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523402203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GB-Pra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4D4D4D"/>
      </a:accent2>
      <a:accent3>
        <a:srgbClr val="FFFFFF"/>
      </a:accent3>
      <a:accent4>
        <a:srgbClr val="000000"/>
      </a:accent4>
      <a:accent5>
        <a:srgbClr val="FFAAAA"/>
      </a:accent5>
      <a:accent6>
        <a:srgbClr val="454545"/>
      </a:accent6>
      <a:hlink>
        <a:srgbClr val="969696"/>
      </a:hlink>
      <a:folHlink>
        <a:srgbClr val="C0C0C0"/>
      </a:folHlink>
    </a:clrScheme>
    <a:fontScheme name="DGB-Praesentation">
      <a:majorFont>
        <a:latin typeface="DGB"/>
        <a:ea typeface=""/>
        <a:cs typeface="Times New Roman"/>
      </a:majorFont>
      <a:minorFont>
        <a:latin typeface="DGB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GB-Pra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B-Pra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B-Pra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B-Pra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B-Pra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B-Pra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B-Pra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DGB-Praesentation</Template>
  <TotalTime>25</TotalTime>
  <Words>296</Words>
  <Application>Microsoft Office PowerPoint</Application>
  <PresentationFormat>Diavetítés a képernyőre (4:3 oldalarány)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Benutzerdefiniertes Design</vt:lpstr>
      <vt:lpstr>1_DGB-Praesentation</vt:lpstr>
      <vt:lpstr>1. dia</vt:lpstr>
      <vt:lpstr>Gliederung</vt:lpstr>
      <vt:lpstr>Daten </vt:lpstr>
      <vt:lpstr>Formen des sozialen Dialogs</vt:lpstr>
      <vt:lpstr>Bund - Länder</vt:lpstr>
      <vt:lpstr>Gewerkschaften - Personalräte</vt:lpstr>
      <vt:lpstr>Rechtslage Personalrat (PR)</vt:lpstr>
      <vt:lpstr>Instrumente</vt:lpstr>
      <vt:lpstr>Fazit</vt:lpstr>
      <vt:lpstr>??Questions??</vt:lpstr>
    </vt:vector>
  </TitlesOfParts>
  <Company>DGB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swestphal</dc:creator>
  <cp:lastModifiedBy>ENemeth</cp:lastModifiedBy>
  <cp:revision>172</cp:revision>
  <cp:lastPrinted>2014-11-26T10:36:20Z</cp:lastPrinted>
  <dcterms:created xsi:type="dcterms:W3CDTF">2010-10-22T12:03:55Z</dcterms:created>
  <dcterms:modified xsi:type="dcterms:W3CDTF">2015-05-12T12:16:52Z</dcterms:modified>
</cp:coreProperties>
</file>