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64" r:id="rId5"/>
    <p:sldId id="258" r:id="rId6"/>
    <p:sldId id="259" r:id="rId7"/>
    <p:sldId id="260" r:id="rId8"/>
    <p:sldId id="275" r:id="rId9"/>
    <p:sldId id="261" r:id="rId10"/>
    <p:sldId id="273" r:id="rId11"/>
    <p:sldId id="274" r:id="rId12"/>
    <p:sldId id="262" r:id="rId13"/>
    <p:sldId id="266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oltanPogatsa:Google%20Drive:Excellek:EU%20orsza&#769;gok%20GNI%20per%20fo&#779;%20verzusz%20a&#769;tlag%20o&#769;rabe&#769;r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18"/>
  <c:chart>
    <c:plotArea>
      <c:layout/>
      <c:scatterChart>
        <c:scatterStyle val="lineMarker"/>
        <c:ser>
          <c:idx val="2"/>
          <c:order val="0"/>
          <c:spPr>
            <a:ln w="47625">
              <a:noFill/>
            </a:ln>
          </c:spPr>
          <c:marker>
            <c:symbol val="x"/>
            <c:size val="9"/>
            <c:spPr>
              <a:noFill/>
              <a:ln w="0"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tx>
                <c:strRef>
                  <c:f>Sheet1!$A$3</c:f>
                  <c:strCache>
                    <c:ptCount val="1"/>
                    <c:pt idx="0">
                      <c:v>NL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"/>
              <c:layout/>
              <c:tx>
                <c:strRef>
                  <c:f>Sheet1!$A$4</c:f>
                  <c:strCache>
                    <c:ptCount val="1"/>
                    <c:pt idx="0">
                      <c:v>PT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"/>
              <c:layout/>
              <c:tx>
                <c:strRef>
                  <c:f>Sheet1!$A$5</c:f>
                  <c:strCache>
                    <c:ptCount val="1"/>
                    <c:pt idx="0">
                      <c:v>FR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3"/>
              <c:layout/>
              <c:tx>
                <c:strRef>
                  <c:f>Sheet1!$A$6</c:f>
                  <c:strCache>
                    <c:ptCount val="1"/>
                    <c:pt idx="0">
                      <c:v>AT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4"/>
              <c:layout/>
              <c:tx>
                <c:strRef>
                  <c:f>Sheet1!$A$7</c:f>
                  <c:strCache>
                    <c:ptCount val="1"/>
                    <c:pt idx="0">
                      <c:v>DK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5"/>
              <c:layout/>
              <c:tx>
                <c:strRef>
                  <c:f>Sheet1!$A$8</c:f>
                  <c:strCache>
                    <c:ptCount val="1"/>
                    <c:pt idx="0">
                      <c:v>FI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6"/>
              <c:layout/>
              <c:tx>
                <c:strRef>
                  <c:f>Sheet1!$A$9</c:f>
                  <c:strCache>
                    <c:ptCount val="1"/>
                    <c:pt idx="0">
                      <c:v>BE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7"/>
              <c:layout/>
              <c:tx>
                <c:strRef>
                  <c:f>Sheet1!$A$10</c:f>
                  <c:strCache>
                    <c:ptCount val="1"/>
                    <c:pt idx="0">
                      <c:v>SW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8"/>
              <c:layout/>
              <c:tx>
                <c:strRef>
                  <c:f>Sheet1!$A$11</c:f>
                  <c:strCache>
                    <c:ptCount val="1"/>
                    <c:pt idx="0">
                      <c:v>IT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Calibri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9"/>
              <c:layout/>
              <c:tx>
                <c:strRef>
                  <c:f>Sheet1!$A$12</c:f>
                  <c:strCache>
                    <c:ptCount val="1"/>
                    <c:pt idx="0">
                      <c:v>BG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0"/>
              <c:layout/>
              <c:tx>
                <c:strRef>
                  <c:f>Sheet1!$A$13</c:f>
                  <c:strCache>
                    <c:ptCount val="1"/>
                    <c:pt idx="0">
                      <c:v>HR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1"/>
              <c:layout/>
              <c:tx>
                <c:strRef>
                  <c:f>Sheet1!$A$14</c:f>
                  <c:strCache>
                    <c:ptCount val="1"/>
                    <c:pt idx="0">
                      <c:v>CY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2"/>
              <c:layout/>
              <c:tx>
                <c:strRef>
                  <c:f>Sheet1!$A$15</c:f>
                  <c:strCache>
                    <c:ptCount val="1"/>
                    <c:pt idx="0">
                      <c:v>CZ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3"/>
              <c:layout/>
              <c:tx>
                <c:strRef>
                  <c:f>Sheet1!$A$16</c:f>
                  <c:strCache>
                    <c:ptCount val="1"/>
                    <c:pt idx="0">
                      <c:v>HU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0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4"/>
              <c:layout/>
              <c:tx>
                <c:strRef>
                  <c:f>Sheet1!$A$17</c:f>
                  <c:strCache>
                    <c:ptCount val="1"/>
                    <c:pt idx="0">
                      <c:v>DE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5"/>
              <c:layout/>
              <c:tx>
                <c:strRef>
                  <c:f>Sheet1!$A$18</c:f>
                  <c:strCache>
                    <c:ptCount val="1"/>
                    <c:pt idx="0">
                      <c:v>IR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6"/>
              <c:layout/>
              <c:tx>
                <c:strRef>
                  <c:f>Sheet1!$A$19</c:f>
                  <c:strCache>
                    <c:ptCount val="1"/>
                    <c:pt idx="0">
                      <c:v>LV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7"/>
              <c:layout/>
              <c:tx>
                <c:strRef>
                  <c:f>Sheet1!$A$20</c:f>
                  <c:strCache>
                    <c:ptCount val="1"/>
                    <c:pt idx="0">
                      <c:v>LT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8"/>
              <c:layout/>
              <c:tx>
                <c:strRef>
                  <c:f>Sheet1!$A$21</c:f>
                  <c:strCache>
                    <c:ptCount val="1"/>
                    <c:pt idx="0">
                      <c:v>LU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19"/>
              <c:layout/>
              <c:tx>
                <c:strRef>
                  <c:f>Sheet1!$A$22</c:f>
                  <c:strCache>
                    <c:ptCount val="1"/>
                    <c:pt idx="0">
                      <c:v>MA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0"/>
              <c:layout/>
              <c:tx>
                <c:strRef>
                  <c:f>Sheet1!$A$23</c:f>
                  <c:strCache>
                    <c:ptCount val="1"/>
                    <c:pt idx="0">
                      <c:v>PL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1"/>
              <c:layout/>
              <c:tx>
                <c:strRef>
                  <c:f>Sheet1!$A$24</c:f>
                  <c:strCache>
                    <c:ptCount val="1"/>
                    <c:pt idx="0">
                      <c:v>RO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2"/>
              <c:layout/>
              <c:tx>
                <c:strRef>
                  <c:f>Sheet1!$A$25</c:f>
                  <c:strCache>
                    <c:ptCount val="1"/>
                    <c:pt idx="0">
                      <c:v>SK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3"/>
              <c:layout/>
              <c:tx>
                <c:strRef>
                  <c:f>Sheet1!$A$26</c:f>
                  <c:strCache>
                    <c:ptCount val="1"/>
                    <c:pt idx="0">
                      <c:v>SL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dLbl>
              <c:idx val="24"/>
              <c:layout/>
              <c:tx>
                <c:strRef>
                  <c:f>Sheet1!$A$27</c:f>
                  <c:strCache>
                    <c:ptCount val="1"/>
                    <c:pt idx="0">
                      <c:v>ES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lang="en-US" sz="1200" b="0" i="0" strike="noStrike">
                      <a:latin typeface="Helvetica"/>
                    </a:defRPr>
                  </a:pPr>
                  <a:endParaRPr lang="hu-HU"/>
                </a:p>
              </c:txPr>
              <c:dLblPos val="t"/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hu-HU"/>
              </a:p>
            </c:txPr>
            <c:showVal val="1"/>
          </c:dLbls>
          <c:trendline>
            <c:trendlineType val="linear"/>
            <c:dispRSqr val="1"/>
            <c:trendlineLbl>
              <c:layout>
                <c:manualLayout>
                  <c:x val="-0.58645422635423605"/>
                  <c:y val="-2.5839793281653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lang="en-US"/>
                  </a:pPr>
                  <a:endParaRPr lang="hu-HU"/>
                </a:p>
              </c:txPr>
            </c:trendlineLbl>
          </c:trendline>
          <c:xVal>
            <c:numRef>
              <c:f>Sheet1!$B$3:$B$27</c:f>
              <c:numCache>
                <c:formatCode>General</c:formatCode>
                <c:ptCount val="25"/>
                <c:pt idx="0">
                  <c:v>48250</c:v>
                </c:pt>
                <c:pt idx="1">
                  <c:v>20580</c:v>
                </c:pt>
                <c:pt idx="2">
                  <c:v>41750</c:v>
                </c:pt>
                <c:pt idx="3">
                  <c:v>48160</c:v>
                </c:pt>
                <c:pt idx="4">
                  <c:v>59770</c:v>
                </c:pt>
                <c:pt idx="5">
                  <c:v>46940</c:v>
                </c:pt>
                <c:pt idx="6">
                  <c:v>44990</c:v>
                </c:pt>
                <c:pt idx="7">
                  <c:v>56210</c:v>
                </c:pt>
                <c:pt idx="8">
                  <c:v>33840</c:v>
                </c:pt>
                <c:pt idx="9">
                  <c:v>6870</c:v>
                </c:pt>
                <c:pt idx="10">
                  <c:v>13290</c:v>
                </c:pt>
                <c:pt idx="11">
                  <c:v>26000</c:v>
                </c:pt>
                <c:pt idx="12">
                  <c:v>18130</c:v>
                </c:pt>
                <c:pt idx="13">
                  <c:v>12390</c:v>
                </c:pt>
                <c:pt idx="14">
                  <c:v>44010</c:v>
                </c:pt>
                <c:pt idx="15">
                  <c:v>38970</c:v>
                </c:pt>
                <c:pt idx="16">
                  <c:v>14180</c:v>
                </c:pt>
                <c:pt idx="17">
                  <c:v>13850</c:v>
                </c:pt>
                <c:pt idx="18">
                  <c:v>76960</c:v>
                </c:pt>
                <c:pt idx="19">
                  <c:v>19760</c:v>
                </c:pt>
                <c:pt idx="20">
                  <c:v>12670</c:v>
                </c:pt>
                <c:pt idx="21">
                  <c:v>8420</c:v>
                </c:pt>
                <c:pt idx="22">
                  <c:v>17170</c:v>
                </c:pt>
                <c:pt idx="23">
                  <c:v>22710</c:v>
                </c:pt>
                <c:pt idx="24">
                  <c:v>30110</c:v>
                </c:pt>
              </c:numCache>
            </c:numRef>
          </c:xVal>
          <c:yVal>
            <c:numRef>
              <c:f>Sheet1!$C$3:$C$27</c:f>
              <c:numCache>
                <c:formatCode>General</c:formatCode>
                <c:ptCount val="25"/>
                <c:pt idx="0">
                  <c:v>32.299999999999997</c:v>
                </c:pt>
                <c:pt idx="1">
                  <c:v>11.6</c:v>
                </c:pt>
                <c:pt idx="2">
                  <c:v>34.299999999999997</c:v>
                </c:pt>
                <c:pt idx="3">
                  <c:v>30.5</c:v>
                </c:pt>
                <c:pt idx="4">
                  <c:v>38</c:v>
                </c:pt>
                <c:pt idx="5">
                  <c:v>30.8</c:v>
                </c:pt>
                <c:pt idx="6">
                  <c:v>37.200000000000003</c:v>
                </c:pt>
                <c:pt idx="7">
                  <c:v>39.200000000000003</c:v>
                </c:pt>
                <c:pt idx="8">
                  <c:v>27.6</c:v>
                </c:pt>
                <c:pt idx="9">
                  <c:v>3.6</c:v>
                </c:pt>
                <c:pt idx="10">
                  <c:v>8.6999999999999993</c:v>
                </c:pt>
                <c:pt idx="11">
                  <c:v>18</c:v>
                </c:pt>
                <c:pt idx="12">
                  <c:v>10.5</c:v>
                </c:pt>
                <c:pt idx="13">
                  <c:v>7.5</c:v>
                </c:pt>
                <c:pt idx="14">
                  <c:v>30.5</c:v>
                </c:pt>
                <c:pt idx="15">
                  <c:v>29</c:v>
                </c:pt>
                <c:pt idx="16">
                  <c:v>6</c:v>
                </c:pt>
                <c:pt idx="17">
                  <c:v>5.8</c:v>
                </c:pt>
                <c:pt idx="18">
                  <c:v>34.700000000000003</c:v>
                </c:pt>
                <c:pt idx="19">
                  <c:v>12.5</c:v>
                </c:pt>
                <c:pt idx="20">
                  <c:v>7.4</c:v>
                </c:pt>
                <c:pt idx="21">
                  <c:v>4.0999999999999996</c:v>
                </c:pt>
                <c:pt idx="22">
                  <c:v>8.3000000000000007</c:v>
                </c:pt>
                <c:pt idx="23">
                  <c:v>14.9</c:v>
                </c:pt>
                <c:pt idx="24">
                  <c:v>21</c:v>
                </c:pt>
              </c:numCache>
            </c:numRef>
          </c:yVal>
        </c:ser>
        <c:dLbls/>
        <c:axId val="76425472"/>
        <c:axId val="76444032"/>
      </c:scatterChart>
      <c:valAx>
        <c:axId val="76425472"/>
        <c:scaling>
          <c:orientation val="minMax"/>
          <c:max val="8000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 smtClean="0"/>
                  <a:t>GNI / employee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770900165257103"/>
              <c:y val="0.9186250528340601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hu-HU"/>
          </a:p>
        </c:txPr>
        <c:crossAx val="76444032"/>
        <c:crosses val="autoZero"/>
        <c:crossBetween val="midCat"/>
      </c:valAx>
      <c:valAx>
        <c:axId val="76444032"/>
        <c:scaling>
          <c:orientation val="minMax"/>
          <c:max val="5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 smtClean="0"/>
                  <a:t>Average wage</a:t>
                </a:r>
                <a:endParaRPr lang="en-US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hu-HU"/>
          </a:p>
        </c:txPr>
        <c:crossAx val="764254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37B5-4D29-6A44-9E48-6015B3C1A96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D23C-7FAC-1A4B-B598-65FE53C9A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33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9D23C-7FAC-1A4B-B598-65FE53C9A6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0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50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8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8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6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5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87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7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0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7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EBF0-255B-2D45-A085-235896554BF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B9A2-3035-D843-A798-5413BDC36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2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Rehn-Meidner</a:t>
            </a:r>
            <a:r>
              <a:rPr lang="en-US" dirty="0" smtClean="0"/>
              <a:t> Model</a:t>
            </a:r>
            <a:br>
              <a:rPr lang="en-US" dirty="0" smtClean="0"/>
            </a:br>
            <a:r>
              <a:rPr lang="en-US" dirty="0" smtClean="0"/>
              <a:t> in </a:t>
            </a:r>
            <a:r>
              <a:rPr lang="en-US" dirty="0" smtClean="0"/>
              <a:t>Cent</a:t>
            </a:r>
            <a:r>
              <a:rPr lang="hu-HU" smtClean="0"/>
              <a:t>r</a:t>
            </a:r>
            <a:r>
              <a:rPr lang="en-US" smtClean="0"/>
              <a:t>al </a:t>
            </a:r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Pogátsa </a:t>
            </a:r>
            <a:r>
              <a:rPr lang="en-US" dirty="0" err="1" smtClean="0"/>
              <a:t>Zoltán</a:t>
            </a:r>
            <a:endParaRPr lang="en-US" dirty="0" smtClean="0"/>
          </a:p>
          <a:p>
            <a:r>
              <a:rPr lang="en-US" dirty="0" err="1" smtClean="0"/>
              <a:t>Uni</a:t>
            </a:r>
            <a:r>
              <a:rPr lang="en-US" dirty="0" smtClean="0"/>
              <a:t> of Western Hungary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00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is also diverging!</a:t>
            </a:r>
            <a:endParaRPr lang="en-US" dirty="0"/>
          </a:p>
        </p:txBody>
      </p:sp>
      <p:pic>
        <p:nvPicPr>
          <p:cNvPr id="4" name="Content Placeholder 3" descr="Screenshot 2015-11-29 18.44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84" r="-4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5022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expenditure in CEE </a:t>
            </a:r>
            <a:r>
              <a:rPr lang="en-US" sz="1200" dirty="0" smtClean="0"/>
              <a:t>(OECD 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865" b="-986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33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Two: The Division of Value Added</a:t>
            </a:r>
            <a:endParaRPr lang="en-US" dirty="0"/>
          </a:p>
        </p:txBody>
      </p:sp>
      <p:pic>
        <p:nvPicPr>
          <p:cNvPr id="6" name="Content Placeholder 5" descr="Screenshot 2015-12-03 10.49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687" b="-21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4598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wage and employment</a:t>
            </a:r>
            <a:endParaRPr lang="en-US" dirty="0"/>
          </a:p>
        </p:txBody>
      </p:sp>
      <p:pic>
        <p:nvPicPr>
          <p:cNvPr id="4" name="Content Placeholder 3" descr="Screenshot 2015-11-29 18.31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037" r="-18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350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Massive wage increase Hungary 2001-2002</a:t>
            </a:r>
            <a:br>
              <a:rPr lang="en-US" dirty="0" smtClean="0"/>
            </a:br>
            <a:r>
              <a:rPr lang="en-US" sz="1600" dirty="0" smtClean="0"/>
              <a:t> (Lindner 2015)</a:t>
            </a:r>
            <a:endParaRPr lang="en-US" sz="1600" dirty="0"/>
          </a:p>
        </p:txBody>
      </p:sp>
      <p:pic>
        <p:nvPicPr>
          <p:cNvPr id="4" name="Content Placeholder 3" descr="Screenshot 2015-11-29 18.33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484" r="-19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8856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GDP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(Lindner 2015)</a:t>
            </a:r>
            <a:endParaRPr lang="en-US" sz="1600" dirty="0"/>
          </a:p>
        </p:txBody>
      </p:sp>
      <p:pic>
        <p:nvPicPr>
          <p:cNvPr id="4" name="Content Placeholder 3" descr="Screenshot 2015-11-29 18.35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069" r="-18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92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(Lindner 2015)</a:t>
            </a:r>
            <a:endParaRPr lang="en-US" sz="1600" dirty="0"/>
          </a:p>
        </p:txBody>
      </p:sp>
      <p:pic>
        <p:nvPicPr>
          <p:cNvPr id="4" name="Content Placeholder 3" descr="Screenshot 2015-11-29 18.36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58" r="-1165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960929" y="454569"/>
            <a:ext cx="58534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Employment and Unemployment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4786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Rehn-Meidner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Industry wide wage negotiations and wage floors</a:t>
            </a:r>
          </a:p>
          <a:p>
            <a:r>
              <a:rPr lang="en-US" dirty="0" smtClean="0"/>
              <a:t>Ghent model for strong trade 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27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pogatsa@gmail.com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17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Wages diverging from Northwestern Europe</a:t>
            </a:r>
            <a:endParaRPr lang="en-US" dirty="0"/>
          </a:p>
        </p:txBody>
      </p:sp>
      <p:pic>
        <p:nvPicPr>
          <p:cNvPr id="4" name="Content Placeholder 3" descr="Screenshot 2015-11-29 17.49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r="38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776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levels (PPP)</a:t>
            </a:r>
            <a:endParaRPr lang="en-US" dirty="0"/>
          </a:p>
        </p:txBody>
      </p:sp>
      <p:pic>
        <p:nvPicPr>
          <p:cNvPr id="4" name="Kép 6" descr="wage ranges in Europe.png"/>
          <p:cNvPicPr>
            <a:picLocks noGrp="1"/>
          </p:cNvPicPr>
          <p:nvPr>
            <p:ph idx="1"/>
          </p:nvPr>
        </p:nvPicPr>
        <p:blipFill>
          <a:blip r:embed="rId2" cstate="print"/>
          <a:srcRect l="-9520" r="-95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low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standard of living (1.2m earning below living wage in Hu)</a:t>
            </a:r>
          </a:p>
          <a:p>
            <a:r>
              <a:rPr lang="en-US" dirty="0" smtClean="0"/>
              <a:t>Lower employment levels due to low demand</a:t>
            </a:r>
          </a:p>
          <a:p>
            <a:r>
              <a:rPr lang="en-US" dirty="0" smtClean="0"/>
              <a:t>Keynesian growth models (</a:t>
            </a:r>
            <a:r>
              <a:rPr lang="en-US" dirty="0" err="1" smtClean="0"/>
              <a:t>Domar</a:t>
            </a:r>
            <a:r>
              <a:rPr lang="en-US" dirty="0" smtClean="0"/>
              <a:t>, </a:t>
            </a:r>
            <a:r>
              <a:rPr lang="en-US" dirty="0" err="1" smtClean="0"/>
              <a:t>Kaldor</a:t>
            </a:r>
            <a:r>
              <a:rPr lang="en-US" dirty="0" smtClean="0"/>
              <a:t>): </a:t>
            </a:r>
            <a:r>
              <a:rPr lang="en-US" dirty="0" err="1" smtClean="0"/>
              <a:t>az</a:t>
            </a:r>
            <a:r>
              <a:rPr lang="en-US" dirty="0" smtClean="0"/>
              <a:t> lower demand retards the increase in increase in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52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wages: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 One</a:t>
            </a:r>
            <a:r>
              <a:rPr lang="en-US" dirty="0" smtClean="0"/>
              <a:t>: the </a:t>
            </a:r>
            <a:r>
              <a:rPr lang="en-US" b="1" i="1" dirty="0" smtClean="0"/>
              <a:t>common productivity </a:t>
            </a:r>
            <a:r>
              <a:rPr lang="en-US" dirty="0" smtClean="0"/>
              <a:t>of the two factors of production determine value added.</a:t>
            </a:r>
          </a:p>
          <a:p>
            <a:r>
              <a:rPr lang="en-US" b="1" dirty="0" smtClean="0"/>
              <a:t>Step Two</a:t>
            </a:r>
            <a:r>
              <a:rPr lang="en-US" dirty="0" smtClean="0"/>
              <a:t>: capital and </a:t>
            </a:r>
            <a:r>
              <a:rPr lang="en-US" dirty="0" err="1" smtClean="0"/>
              <a:t>labour</a:t>
            </a:r>
            <a:r>
              <a:rPr lang="en-US" dirty="0" smtClean="0"/>
              <a:t> divide value added based on </a:t>
            </a:r>
            <a:r>
              <a:rPr lang="en-US" b="1" i="1" dirty="0" smtClean="0"/>
              <a:t>raw social power</a:t>
            </a:r>
            <a:r>
              <a:rPr lang="en-US" dirty="0" smtClean="0"/>
              <a:t>. There is no meritocratic market based process involved.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Piero</a:t>
            </a:r>
            <a:r>
              <a:rPr lang="en-US" dirty="0" smtClean="0"/>
              <a:t> </a:t>
            </a:r>
            <a:r>
              <a:rPr lang="en-US" dirty="0" err="1" smtClean="0"/>
              <a:t>Sraffa</a:t>
            </a:r>
            <a:r>
              <a:rPr lang="en-US" dirty="0" smtClean="0"/>
              <a:t> 1960)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02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OECD PIACC</a:t>
            </a:r>
            <a:endParaRPr lang="en-US" dirty="0"/>
          </a:p>
        </p:txBody>
      </p:sp>
      <p:pic>
        <p:nvPicPr>
          <p:cNvPr id="4" name="Content Placeholder 3" descr="Screenshot 2015-11-29 17.56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585" r="-1658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Market skills of employed,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11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Productivity and wages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6970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942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Heteroscedasticity</a:t>
            </a:r>
            <a:r>
              <a:rPr lang="en-US" dirty="0" smtClean="0"/>
              <a:t>: The same does not hold for Western Europe alone!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636" b="-76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79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determines average wages?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Minimum wages influence average productivity:</a:t>
            </a:r>
          </a:p>
          <a:p>
            <a:r>
              <a:rPr lang="en-US" dirty="0" smtClean="0"/>
              <a:t>CEE FDI dependent competition state (</a:t>
            </a:r>
            <a:r>
              <a:rPr lang="en-US" dirty="0" err="1" smtClean="0"/>
              <a:t>Nölke</a:t>
            </a:r>
            <a:r>
              <a:rPr lang="en-US" dirty="0" smtClean="0"/>
              <a:t> and </a:t>
            </a:r>
            <a:r>
              <a:rPr lang="en-US" dirty="0" err="1" smtClean="0"/>
              <a:t>Vliegenhart</a:t>
            </a:r>
            <a:r>
              <a:rPr lang="en-US" dirty="0" smtClean="0"/>
              <a:t>) minimum wage: €2-3 Below the living wage: social dumping.</a:t>
            </a:r>
          </a:p>
          <a:p>
            <a:r>
              <a:rPr lang="en-US" dirty="0" smtClean="0"/>
              <a:t>Northwestern European minimum wages and wage floors: €8.5-15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CEE pulls low value added on itself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71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246</Words>
  <Application>Microsoft Macintosh PowerPoint</Application>
  <PresentationFormat>Diavetítés a képernyőre (4:3 oldalarány)</PresentationFormat>
  <Paragraphs>40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 Theme</vt:lpstr>
      <vt:lpstr>The Rehn-Meidner Model  in Central Eastern Europe</vt:lpstr>
      <vt:lpstr>Wages diverging from Northwestern Europe</vt:lpstr>
      <vt:lpstr>Income levels (PPP)</vt:lpstr>
      <vt:lpstr>Disadvantages of low wages</vt:lpstr>
      <vt:lpstr>Determinants of wages:</vt:lpstr>
      <vt:lpstr>OECD PIACC</vt:lpstr>
      <vt:lpstr>Productivity and wages </vt:lpstr>
      <vt:lpstr>Heteroscedasticity: The same does not hold for Western Europe alone!</vt:lpstr>
      <vt:lpstr>What determines average wages?</vt:lpstr>
      <vt:lpstr>Productivity is also diverging!</vt:lpstr>
      <vt:lpstr>Educational expenditure in CEE (OECD 2012)</vt:lpstr>
      <vt:lpstr>Step Two: The Division of Value Added</vt:lpstr>
      <vt:lpstr>Minimum wage and employment</vt:lpstr>
      <vt:lpstr>Massive wage increase Hungary 2001-2002  (Lindner 2015)</vt:lpstr>
      <vt:lpstr>GDP  (Lindner 2015)</vt:lpstr>
      <vt:lpstr> (Lindner 2015)</vt:lpstr>
      <vt:lpstr>Solution</vt:lpstr>
      <vt:lpstr>Thank you!</vt:lpstr>
    </vt:vector>
  </TitlesOfParts>
  <Company>NyME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gazdaságszerkezet hatása a kelet-európai bérek alakulására.</dc:title>
  <dc:creator>Zoltan Pogatsa</dc:creator>
  <cp:lastModifiedBy>FesNotebook4User</cp:lastModifiedBy>
  <cp:revision>14</cp:revision>
  <dcterms:created xsi:type="dcterms:W3CDTF">2015-11-29T16:46:25Z</dcterms:created>
  <dcterms:modified xsi:type="dcterms:W3CDTF">2016-05-30T09:32:44Z</dcterms:modified>
</cp:coreProperties>
</file>